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2" clrIdx="0">
    <p:extLst>
      <p:ext uri="{19B8F6BF-5375-455C-9EA6-DF929625EA0E}">
        <p15:presenceInfo xmlns:p15="http://schemas.microsoft.com/office/powerpoint/2012/main" userId="Jason Philli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>
                <a:solidFill>
                  <a:schemeClr val="tx1"/>
                </a:solidFill>
              </a:rPr>
              <a:t>Percent Changes in Enrollment by</a:t>
            </a:r>
            <a:r>
              <a:rPr lang="en-US" sz="1600" baseline="0" dirty="0" smtClean="0">
                <a:solidFill>
                  <a:schemeClr val="tx1"/>
                </a:solidFill>
              </a:rPr>
              <a:t> Sector, FY 2019-FY 2022</a:t>
            </a:r>
            <a:endParaRPr lang="en-US" sz="16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0243047369827274"/>
          <c:y val="6.476403199445170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608499536360344E-2"/>
          <c:y val="0.11464934644909798"/>
          <c:w val="0.89752057564660703"/>
          <c:h val="0.684343167777089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FY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5542248835662E-2"/>
                  <c:y val="5.183004100274543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502-4F06-8709-F5D603B032E2}"/>
                </c:ext>
              </c:extLst>
            </c:dLbl>
            <c:dLbl>
              <c:idx val="3"/>
              <c:layout>
                <c:manualLayout>
                  <c:x val="-8.3166999334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502-4F06-8709-F5D603B032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School districts</c:v>
                </c:pt>
                <c:pt idx="1">
                  <c:v>Community and STEM schools</c:v>
                </c:pt>
                <c:pt idx="2">
                  <c:v>Chartered nonpublic schools</c:v>
                </c:pt>
                <c:pt idx="3">
                  <c:v>All sectors</c:v>
                </c:pt>
              </c:strCache>
            </c:strRef>
          </c:cat>
          <c:val>
            <c:numRef>
              <c:f>Sheet1!$B$2:$E$2</c:f>
              <c:numCache>
                <c:formatCode>0.0%</c:formatCode>
                <c:ptCount val="4"/>
                <c:pt idx="0">
                  <c:v>-5.0175213326367762E-3</c:v>
                </c:pt>
                <c:pt idx="1">
                  <c:v>-1.5385262025565671E-2</c:v>
                </c:pt>
                <c:pt idx="2">
                  <c:v>-1.3201398918583407E-2</c:v>
                </c:pt>
                <c:pt idx="3">
                  <c:v>-6.2615195982456129E-3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2-4F06-8709-F5D603B032E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FY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School districts</c:v>
                </c:pt>
                <c:pt idx="1">
                  <c:v>Community and STEM schools</c:v>
                </c:pt>
                <c:pt idx="2">
                  <c:v>Chartered nonpublic schools</c:v>
                </c:pt>
                <c:pt idx="3">
                  <c:v>All sectors</c:v>
                </c:pt>
              </c:strCache>
            </c:strRef>
          </c:cat>
          <c:val>
            <c:numRef>
              <c:f>Sheet1!$B$3:$E$3</c:f>
              <c:numCache>
                <c:formatCode>0.0%</c:formatCode>
                <c:ptCount val="4"/>
                <c:pt idx="0">
                  <c:v>-4.0742905176086586E-3</c:v>
                </c:pt>
                <c:pt idx="1">
                  <c:v>3.2590541980666021E-3</c:v>
                </c:pt>
                <c:pt idx="2">
                  <c:v>-3.4594123837287105E-3</c:v>
                </c:pt>
                <c:pt idx="3">
                  <c:v>-3.6038796907745807E-3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02-4F06-8709-F5D603B032E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FY 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School districts</c:v>
                </c:pt>
                <c:pt idx="1">
                  <c:v>Community and STEM schools</c:v>
                </c:pt>
                <c:pt idx="2">
                  <c:v>Chartered nonpublic schools</c:v>
                </c:pt>
                <c:pt idx="3">
                  <c:v>All sectors</c:v>
                </c:pt>
              </c:strCache>
            </c:strRef>
          </c:cat>
          <c:val>
            <c:numRef>
              <c:f>Sheet1!$B$4:$E$4</c:f>
              <c:numCache>
                <c:formatCode>0.0%</c:formatCode>
                <c:ptCount val="4"/>
                <c:pt idx="0">
                  <c:v>-2.8259717847193833E-2</c:v>
                </c:pt>
                <c:pt idx="1">
                  <c:v>0.10738458659328409</c:v>
                </c:pt>
                <c:pt idx="2">
                  <c:v>-1.8874336970638561E-2</c:v>
                </c:pt>
                <c:pt idx="3">
                  <c:v>-1.958769017363271E-2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02-4F06-8709-F5D603B032E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FY 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School districts</c:v>
                </c:pt>
                <c:pt idx="1">
                  <c:v>Community and STEM schools</c:v>
                </c:pt>
                <c:pt idx="2">
                  <c:v>Chartered nonpublic schools</c:v>
                </c:pt>
                <c:pt idx="3">
                  <c:v>All sectors</c:v>
                </c:pt>
              </c:strCache>
            </c:strRef>
          </c:cat>
          <c:val>
            <c:numRef>
              <c:f>Sheet1!$B$5:$E$5</c:f>
              <c:numCache>
                <c:formatCode>0.0%</c:formatCode>
                <c:ptCount val="4"/>
                <c:pt idx="0">
                  <c:v>-1.6023220383230008E-3</c:v>
                </c:pt>
                <c:pt idx="1">
                  <c:v>-2.1048665683347845E-2</c:v>
                </c:pt>
                <c:pt idx="2">
                  <c:v>2.690147466349968E-2</c:v>
                </c:pt>
                <c:pt idx="3">
                  <c:v>-2.328522026684432E-4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02-4F06-8709-F5D603B03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0.1400000000000000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594953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62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47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8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3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876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56822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school enrollment stabilized in FY 2022 following pandemic-related changes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839713" y="1600202"/>
            <a:ext cx="5274866" cy="4530850"/>
          </a:xfrm>
        </p:spPr>
        <p:txBody>
          <a:bodyPr/>
          <a:lstStyle/>
          <a:p>
            <a:r>
              <a:rPr lang="en-US" sz="1400" dirty="0" smtClean="0"/>
              <a:t>Public school enrollment in FY 2022 (1.62 million students) stabilized following extraordinary changes in FY 2021 in the wake of the pandemic. </a:t>
            </a:r>
            <a:r>
              <a:rPr lang="en-US" sz="1400" dirty="0"/>
              <a:t>E</a:t>
            </a:r>
            <a:r>
              <a:rPr lang="en-US" sz="1400" dirty="0" smtClean="0"/>
              <a:t>nrollment </a:t>
            </a:r>
            <a:r>
              <a:rPr lang="en-US" sz="1400" dirty="0"/>
              <a:t>c</a:t>
            </a:r>
            <a:r>
              <a:rPr lang="en-US" sz="1400" dirty="0" smtClean="0"/>
              <a:t>hanges in FY 2021 and FY 2022:</a:t>
            </a:r>
          </a:p>
          <a:p>
            <a:pPr lvl="1"/>
            <a:r>
              <a:rPr lang="en-US" sz="1200" dirty="0" smtClean="0"/>
              <a:t>School districts: </a:t>
            </a:r>
            <a:r>
              <a:rPr lang="en-US" sz="1200" dirty="0"/>
              <a:t>-2.8% (-</a:t>
            </a:r>
            <a:r>
              <a:rPr lang="en-US" sz="1200" dirty="0" smtClean="0"/>
              <a:t>43,899) in FY 2021; -0.2</a:t>
            </a:r>
            <a:r>
              <a:rPr lang="en-US" sz="1200" dirty="0"/>
              <a:t>% (-</a:t>
            </a:r>
            <a:r>
              <a:rPr lang="en-US" sz="1200" dirty="0" smtClean="0"/>
              <a:t>2,419) in FY 2022</a:t>
            </a:r>
          </a:p>
          <a:p>
            <a:pPr lvl="1"/>
            <a:r>
              <a:rPr lang="en-US" sz="1200" dirty="0" smtClean="0"/>
              <a:t>Community and STEM schools: </a:t>
            </a:r>
            <a:r>
              <a:rPr lang="en-US" sz="1200" dirty="0"/>
              <a:t>10.7% </a:t>
            </a:r>
            <a:r>
              <a:rPr lang="en-US" sz="1200" dirty="0" smtClean="0"/>
              <a:t>(11,407) in FY 2021; -2.1</a:t>
            </a:r>
            <a:r>
              <a:rPr lang="en-US" sz="1200" dirty="0"/>
              <a:t>% </a:t>
            </a:r>
            <a:r>
              <a:rPr lang="en-US" sz="1200" dirty="0" smtClean="0"/>
              <a:t>(-2,476) </a:t>
            </a:r>
            <a:r>
              <a:rPr lang="en-US" sz="1200" dirty="0"/>
              <a:t>in </a:t>
            </a:r>
            <a:r>
              <a:rPr lang="en-US" sz="1200" dirty="0" smtClean="0"/>
              <a:t>FY 2022 (the vast majority of these changes are due to e-schools)</a:t>
            </a:r>
          </a:p>
          <a:p>
            <a:pPr lvl="1"/>
            <a:r>
              <a:rPr lang="en-US" sz="1200" dirty="0" smtClean="0"/>
              <a:t>All public schools: </a:t>
            </a:r>
            <a:r>
              <a:rPr lang="en-US" sz="1200" dirty="0"/>
              <a:t>-2.0% (-</a:t>
            </a:r>
            <a:r>
              <a:rPr lang="en-US" sz="1200" dirty="0" smtClean="0"/>
              <a:t>32,492) in FY 2021; -0.3</a:t>
            </a:r>
            <a:r>
              <a:rPr lang="en-US" sz="1200" dirty="0"/>
              <a:t>% (-</a:t>
            </a:r>
            <a:r>
              <a:rPr lang="en-US" sz="1200" dirty="0" smtClean="0"/>
              <a:t>4,895) in FY 2022</a:t>
            </a:r>
          </a:p>
          <a:p>
            <a:r>
              <a:rPr lang="en-US" sz="1400" dirty="0" smtClean="0"/>
              <a:t>Urban district enrollment fell fastest in FY 2021 and FY 2022. Average percentage changes in enrollment by typology:</a:t>
            </a:r>
          </a:p>
          <a:p>
            <a:pPr lvl="1"/>
            <a:r>
              <a:rPr lang="en-US" sz="1200" dirty="0" smtClean="0"/>
              <a:t>Urban: -3.6% in FY 2021;  -0.9% in FY 2022</a:t>
            </a:r>
          </a:p>
          <a:p>
            <a:pPr lvl="1"/>
            <a:r>
              <a:rPr lang="en-US" sz="1200" dirty="0" smtClean="0"/>
              <a:t>Rural: -3.1% in FY 2021; -0.6% in FY 2022</a:t>
            </a:r>
          </a:p>
          <a:p>
            <a:pPr lvl="1"/>
            <a:r>
              <a:rPr lang="en-US" sz="1200" dirty="0" smtClean="0"/>
              <a:t>Small town: -3.0% in FY 2021; -0.4% in FY 2022</a:t>
            </a:r>
          </a:p>
          <a:p>
            <a:pPr lvl="1"/>
            <a:r>
              <a:rPr lang="en-US" sz="1200" dirty="0" smtClean="0"/>
              <a:t>Suburban: -2.1% in FY 2021; 0.3% in FY 2022</a:t>
            </a:r>
          </a:p>
          <a:p>
            <a:r>
              <a:rPr lang="en-US" sz="1400" dirty="0" smtClean="0"/>
              <a:t>Chartered nonpublic school enrollment in </a:t>
            </a:r>
            <a:r>
              <a:rPr lang="en-US" sz="1400" dirty="0"/>
              <a:t>FY </a:t>
            </a:r>
            <a:r>
              <a:rPr lang="en-US" sz="1400" dirty="0" smtClean="0"/>
              <a:t>2022 (</a:t>
            </a:r>
            <a:r>
              <a:rPr lang="en-US" sz="1400" dirty="0"/>
              <a:t>166,013 </a:t>
            </a:r>
            <a:r>
              <a:rPr lang="en-US" sz="1400" dirty="0" smtClean="0"/>
              <a:t>students) </a:t>
            </a:r>
            <a:r>
              <a:rPr lang="en-US" sz="1400" dirty="0"/>
              <a:t>grew 2.7% </a:t>
            </a:r>
            <a:r>
              <a:rPr lang="en-US" sz="1400" dirty="0" smtClean="0"/>
              <a:t>(4,349) after falling </a:t>
            </a:r>
            <a:r>
              <a:rPr lang="en-US" sz="1400" dirty="0"/>
              <a:t>1.9% </a:t>
            </a:r>
            <a:r>
              <a:rPr lang="en-US" sz="1400" dirty="0" smtClean="0"/>
              <a:t>(3,110) in FY 2021.</a:t>
            </a:r>
          </a:p>
          <a:p>
            <a:r>
              <a:rPr lang="en-US" sz="1400" dirty="0" smtClean="0"/>
              <a:t>Across all sectors, enrollment remained steady in FY 2022, decreasing</a:t>
            </a:r>
            <a:r>
              <a:rPr lang="en-US" sz="1400" dirty="0"/>
              <a:t> </a:t>
            </a:r>
            <a:r>
              <a:rPr lang="en-US" sz="1400" dirty="0" smtClean="0"/>
              <a:t>546 students, after a 2.0% (35,602) drop in FY 2021.</a:t>
            </a:r>
          </a:p>
          <a:p>
            <a:r>
              <a:rPr lang="en-US" sz="1400" dirty="0" smtClean="0"/>
              <a:t>Public school students comprised about 91% of the 1.79 million students enrolled statewide in FY 2022. This percentage has remained essentially unchanged since FY 2018.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0236" y="5757538"/>
            <a:ext cx="58179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Ohio Department of Education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28116"/>
              </p:ext>
            </p:extLst>
          </p:nvPr>
        </p:nvGraphicFramePr>
        <p:xfrm>
          <a:off x="818666" y="1582943"/>
          <a:ext cx="6108192" cy="4093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916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305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Layers</vt:lpstr>
      <vt:lpstr>Public school enrollment stabilized in FY 2022 following pandemic-related changes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Foundation Aid Helps Equalize Property Tax Revenues</dc:title>
  <dc:creator>James Clark-Stewart</dc:creator>
  <cp:lastModifiedBy>Melaney Carter</cp:lastModifiedBy>
  <cp:revision>82</cp:revision>
  <dcterms:created xsi:type="dcterms:W3CDTF">2022-06-30T20:35:45Z</dcterms:created>
  <dcterms:modified xsi:type="dcterms:W3CDTF">2022-09-16T17:10:30Z</dcterms:modified>
</cp:coreProperties>
</file>