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3"/>
  </p:notesMasterIdLst>
  <p:handoutMasterIdLst>
    <p:handoutMasterId r:id="rId4"/>
  </p:handoutMasterIdLst>
  <p:sldIdLst>
    <p:sldId id="270" r:id="rId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75976" autoAdjust="0"/>
  </p:normalViewPr>
  <p:slideViewPr>
    <p:cSldViewPr>
      <p:cViewPr varScale="1">
        <p:scale>
          <a:sx n="107" d="100"/>
          <a:sy n="107" d="100"/>
        </p:scale>
        <p:origin x="672" y="10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dirty="0" smtClean="0"/>
              <a:t>Status of Districts Completing Master Facility Plans,</a:t>
            </a:r>
            <a:r>
              <a:rPr lang="en-US" baseline="0" dirty="0" smtClean="0"/>
              <a:t> July 2022</a:t>
            </a:r>
            <a:r>
              <a:rPr lang="en-US" dirty="0" smtClean="0"/>
              <a:t> </a:t>
            </a:r>
            <a:endParaRPr lang="en-US" dirty="0"/>
          </a:p>
        </c:rich>
      </c:tx>
      <c:layout>
        <c:manualLayout>
          <c:xMode val="edge"/>
          <c:yMode val="edge"/>
          <c:x val="0.1095119175341433"/>
          <c:y val="7.845700401736927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tx>
            <c:strRef>
              <c:f>Sheet1!$B$1</c:f>
              <c:strCache>
                <c:ptCount val="1"/>
                <c:pt idx="0">
                  <c:v>Number of Districts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A9B-4C5F-AE87-2530BFBAF94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A9B-4C5F-AE87-2530BFBAF94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A9B-4C5F-AE87-2530BFBAF94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A9B-4C5F-AE87-2530BFBAF94A}"/>
              </c:ext>
            </c:extLst>
          </c:dPt>
          <c:dLbls>
            <c:dLbl>
              <c:idx val="0"/>
              <c:layout>
                <c:manualLayout>
                  <c:x val="0.26238147707831938"/>
                  <c:y val="-1.5572170868234859E-2"/>
                </c:manualLayout>
              </c:layout>
              <c:tx>
                <c:rich>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fld id="{445190CB-7401-4776-9E3F-E0DB4D9D736E}" type="CATEGORYNAME">
                      <a:rPr lang="en-US" sz="1400" b="0"/>
                      <a:pPr>
                        <a:defRPr b="0">
                          <a:solidFill>
                            <a:schemeClr val="bg1"/>
                          </a:solidFill>
                        </a:defRPr>
                      </a:pPr>
                      <a:t>[CATEGORY NAME]</a:t>
                    </a:fld>
                    <a:r>
                      <a:rPr lang="en-US" sz="1400" b="0" baseline="0" dirty="0"/>
                      <a:t>
</a:t>
                    </a:r>
                    <a:fld id="{629F4CAB-D301-48BD-A8C5-6767CD7B5862}" type="PERCENTAGE">
                      <a:rPr lang="en-US" sz="1400" b="0" baseline="0"/>
                      <a:pPr>
                        <a:defRPr b="0">
                          <a:solidFill>
                            <a:schemeClr val="bg1"/>
                          </a:solidFill>
                        </a:defRPr>
                      </a:pPr>
                      <a:t>[PERCENTAGE]</a:t>
                    </a:fld>
                    <a:endParaRPr lang="en-US" sz="1400" b="0" baseline="0" dirty="0"/>
                  </a:p>
                </c:rich>
              </c:tx>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3A9B-4C5F-AE87-2530BFBAF94A}"/>
                </c:ext>
              </c:extLst>
            </c:dLbl>
            <c:dLbl>
              <c:idx val="1"/>
              <c:layout>
                <c:manualLayout>
                  <c:x val="-0.13433195841911452"/>
                  <c:y val="0.20388133594362462"/>
                </c:manualLayout>
              </c:layout>
              <c:tx>
                <c:rich>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fld id="{ED3AE7D6-30DA-4151-BE32-AEA845FEE36E}" type="CATEGORYNAME">
                      <a:rPr lang="en-US" sz="1400" b="0"/>
                      <a:pPr>
                        <a:defRPr b="0">
                          <a:solidFill>
                            <a:schemeClr val="bg1"/>
                          </a:solidFill>
                        </a:defRPr>
                      </a:pPr>
                      <a:t>[CATEGORY NAME]</a:t>
                    </a:fld>
                    <a:r>
                      <a:rPr lang="en-US" sz="1400" b="0" baseline="0" dirty="0"/>
                      <a:t>
</a:t>
                    </a:r>
                    <a:fld id="{C18F480A-8907-43AE-9252-81DA92391E65}" type="PERCENTAGE">
                      <a:rPr lang="en-US" sz="1400" b="0" baseline="0"/>
                      <a:pPr>
                        <a:defRPr b="0">
                          <a:solidFill>
                            <a:schemeClr val="bg1"/>
                          </a:solidFill>
                        </a:defRPr>
                      </a:pPr>
                      <a:t>[PERCENTAGE]</a:t>
                    </a:fld>
                    <a:endParaRPr lang="en-US" sz="1400" b="0" baseline="0" dirty="0"/>
                  </a:p>
                </c:rich>
              </c:tx>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3A9B-4C5F-AE87-2530BFBAF94A}"/>
                </c:ext>
              </c:extLst>
            </c:dLbl>
            <c:dLbl>
              <c:idx val="2"/>
              <c:layout>
                <c:manualLayout>
                  <c:x val="-0.18182512360373557"/>
                  <c:y val="5.5248592201010117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mn-lt"/>
                        <a:ea typeface="+mn-ea"/>
                        <a:cs typeface="+mn-cs"/>
                      </a:defRPr>
                    </a:pPr>
                    <a:fld id="{B1E0B3AF-1C48-47AD-9442-EF6C9F28B3CB}" type="CATEGORYNAME">
                      <a:rPr lang="en-US" sz="1400" b="0"/>
                      <a:pPr>
                        <a:defRPr b="0">
                          <a:solidFill>
                            <a:schemeClr val="bg1"/>
                          </a:solidFill>
                        </a:defRPr>
                      </a:pPr>
                      <a:t>[CATEGORY NAME]</a:t>
                    </a:fld>
                    <a:r>
                      <a:rPr lang="en-US" sz="1400" b="0" baseline="0" dirty="0"/>
                      <a:t>
</a:t>
                    </a:r>
                    <a:fld id="{901CB442-1832-413C-B697-65448456A363}" type="PERCENTAGE">
                      <a:rPr lang="en-US" sz="1400" b="0" baseline="0"/>
                      <a:pPr>
                        <a:defRPr b="0">
                          <a:solidFill>
                            <a:schemeClr val="bg1"/>
                          </a:solidFill>
                        </a:defRPr>
                      </a:pPr>
                      <a:t>[PERCENTAGE]</a:t>
                    </a:fld>
                    <a:endParaRPr lang="en-US" sz="1400" b="0"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2486577549899286"/>
                      <c:h val="0.18923829694414193"/>
                    </c:manualLayout>
                  </c15:layout>
                  <c15:dlblFieldTable/>
                  <c15:showDataLabelsRange val="0"/>
                </c:ext>
                <c:ext xmlns:c16="http://schemas.microsoft.com/office/drawing/2014/chart" uri="{C3380CC4-5D6E-409C-BE32-E72D297353CC}">
                  <c16:uniqueId val="{00000005-3A9B-4C5F-AE87-2530BFBAF94A}"/>
                </c:ext>
              </c:extLst>
            </c:dLbl>
            <c:dLbl>
              <c:idx val="3"/>
              <c:layout>
                <c:manualLayout>
                  <c:x val="-0.2026821095037539"/>
                  <c:y val="-0.19493845941641499"/>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mn-lt"/>
                        <a:ea typeface="+mn-ea"/>
                        <a:cs typeface="+mn-cs"/>
                      </a:defRPr>
                    </a:pPr>
                    <a:fld id="{D06D71F6-AA16-4515-B8A7-B5412FBFBE0F}" type="CATEGORYNAME">
                      <a:rPr lang="en-US" sz="1400" b="0"/>
                      <a:pPr>
                        <a:defRPr b="0">
                          <a:solidFill>
                            <a:schemeClr val="bg1"/>
                          </a:solidFill>
                        </a:defRPr>
                      </a:pPr>
                      <a:t>[CATEGORY NAME]</a:t>
                    </a:fld>
                    <a:r>
                      <a:rPr lang="en-US" sz="1400" b="0" baseline="0" dirty="0"/>
                      <a:t>
</a:t>
                    </a:r>
                    <a:fld id="{95DF7935-958B-457C-9FCD-5C9B976BDB56}" type="PERCENTAGE">
                      <a:rPr lang="en-US" sz="1400" b="0" baseline="0"/>
                      <a:pPr>
                        <a:defRPr b="0">
                          <a:solidFill>
                            <a:schemeClr val="bg1"/>
                          </a:solidFill>
                        </a:defRPr>
                      </a:pPr>
                      <a:t>[PERCENTAGE]</a:t>
                    </a:fld>
                    <a:endParaRPr lang="en-US" sz="1400" b="0"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2449368247573703"/>
                      <c:h val="0.14956731532612338"/>
                    </c:manualLayout>
                  </c15:layout>
                  <c15:dlblFieldTable/>
                  <c15:showDataLabelsRange val="0"/>
                </c:ext>
                <c:ext xmlns:c16="http://schemas.microsoft.com/office/drawing/2014/chart" uri="{C3380CC4-5D6E-409C-BE32-E72D297353CC}">
                  <c16:uniqueId val="{00000007-3A9B-4C5F-AE87-2530BFBAF94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showLeaderLines val="0"/>
            <c:extLst>
              <c:ext xmlns:c15="http://schemas.microsoft.com/office/drawing/2012/chart" uri="{CE6537A1-D6FC-4f65-9D91-7224C49458BB}"/>
            </c:extLst>
          </c:dLbls>
          <c:cat>
            <c:strRef>
              <c:f>Sheet1!$A$2:$A$5</c:f>
              <c:strCache>
                <c:ptCount val="4"/>
                <c:pt idx="0">
                  <c:v>All Buildings Complete</c:v>
                </c:pt>
                <c:pt idx="1">
                  <c:v>Funded, Not Complete</c:v>
                </c:pt>
                <c:pt idx="2">
                  <c:v>Funding Offered, but Not Yet Taken</c:v>
                </c:pt>
                <c:pt idx="3">
                  <c:v>Funding Not Yet Offered</c:v>
                </c:pt>
              </c:strCache>
            </c:strRef>
          </c:cat>
          <c:val>
            <c:numRef>
              <c:f>Sheet1!$B$2:$B$5</c:f>
              <c:numCache>
                <c:formatCode>General</c:formatCode>
                <c:ptCount val="4"/>
                <c:pt idx="0">
                  <c:v>321</c:v>
                </c:pt>
                <c:pt idx="1">
                  <c:v>97</c:v>
                </c:pt>
                <c:pt idx="2">
                  <c:v>105</c:v>
                </c:pt>
                <c:pt idx="3">
                  <c:v>135</c:v>
                </c:pt>
              </c:numCache>
            </c:numRef>
          </c:val>
          <c:extLst>
            <c:ext xmlns:c16="http://schemas.microsoft.com/office/drawing/2014/chart" uri="{C3380CC4-5D6E-409C-BE32-E72D297353CC}">
              <c16:uniqueId val="{00000008-3A9B-4C5F-AE87-2530BFBAF94A}"/>
            </c:ext>
          </c:extLst>
        </c:ser>
        <c:dLbls>
          <c:showLegendKey val="0"/>
          <c:showVal val="0"/>
          <c:showCatName val="0"/>
          <c:showSerName val="0"/>
          <c:showPercent val="0"/>
          <c:showBubbleSize val="0"/>
          <c:showLeaderLines val="0"/>
        </c:dLbls>
        <c:firstSliceAng val="18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a:p>
        </p:txBody>
      </p:sp>
      <p:sp>
        <p:nvSpPr>
          <p:cNvPr id="299011"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a:p>
        </p:txBody>
      </p:sp>
      <p:sp>
        <p:nvSpPr>
          <p:cNvPr id="299012"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a:p>
        </p:txBody>
      </p:sp>
      <p:sp>
        <p:nvSpPr>
          <p:cNvPr id="299013"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92FDD88-6521-418C-8123-D508D8D03AEB}" type="slidenum">
              <a:rPr lang="en-US" altLang="en-US"/>
              <a:pPr/>
              <a:t>‹#›</a:t>
            </a:fld>
            <a:endParaRPr lang="en-US" altLang="en-US"/>
          </a:p>
        </p:txBody>
      </p:sp>
    </p:spTree>
    <p:extLst>
      <p:ext uri="{BB962C8B-B14F-4D97-AF65-F5344CB8AC3E}">
        <p14:creationId xmlns:p14="http://schemas.microsoft.com/office/powerpoint/2010/main" val="14510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a:p>
        </p:txBody>
      </p:sp>
      <p:sp>
        <p:nvSpPr>
          <p:cNvPr id="29798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a:p>
        </p:txBody>
      </p:sp>
      <p:sp>
        <p:nvSpPr>
          <p:cNvPr id="297988"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98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99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a:p>
        </p:txBody>
      </p:sp>
      <p:sp>
        <p:nvSpPr>
          <p:cNvPr id="29799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15809F33-EB31-47CD-A87E-A5E769F028FC}" type="slidenum">
              <a:rPr lang="en-US" altLang="en-US"/>
              <a:pPr/>
              <a:t>‹#›</a:t>
            </a:fld>
            <a:endParaRPr lang="en-US" altLang="en-US"/>
          </a:p>
        </p:txBody>
      </p:sp>
    </p:spTree>
    <p:extLst>
      <p:ext uri="{BB962C8B-B14F-4D97-AF65-F5344CB8AC3E}">
        <p14:creationId xmlns:p14="http://schemas.microsoft.com/office/powerpoint/2010/main" val="1706212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smtClean="0"/>
              <a:t>Section heading</a:t>
            </a:r>
          </a:p>
        </p:txBody>
      </p:sp>
      <p:sp>
        <p:nvSpPr>
          <p:cNvPr id="263174" name="Rectangle 6"/>
          <p:cNvSpPr>
            <a:spLocks noGrp="1" noChangeArrowheads="1"/>
          </p:cNvSpPr>
          <p:nvPr>
            <p:ph type="subTitle" idx="1" hasCustomPrompt="1"/>
          </p:nvPr>
        </p:nvSpPr>
        <p:spPr>
          <a:xfrm>
            <a:off x="1828800" y="3962400"/>
            <a:ext cx="9144000" cy="1600200"/>
          </a:xfrm>
        </p:spPr>
        <p:txBody>
          <a:bodyPr anchor="ctr"/>
          <a:lstStyle>
            <a:lvl1pPr marL="0" indent="0" algn="ctr">
              <a:buFont typeface="Wingdings" pitchFamily="2" charset="2"/>
              <a:buNone/>
              <a:defRPr sz="2800"/>
            </a:lvl1pPr>
          </a:lstStyle>
          <a:p>
            <a:pPr lvl="0"/>
            <a:r>
              <a:rPr lang="en-US" altLang="en-US" noProof="0" dirty="0" smtClean="0"/>
              <a:t>Date of last update</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smtClean="0"/>
              <a:t>Legislative Budget </a:t>
            </a:r>
            <a:r>
              <a:rPr lang="en-US" altLang="en-US" sz="1100" dirty="0" smtClean="0"/>
              <a:t>Office</a:t>
            </a:r>
            <a:endParaRPr lang="en-US" altLang="en-US" sz="1100" dirty="0"/>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smtClean="0"/>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7910535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smtClean="0"/>
              <a:t>Two unequal columns</a:t>
            </a:r>
            <a:endParaRPr lang="en-US" dirty="0"/>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8833521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03500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columns/three content boxes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41329117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rows/three content boxes</a:t>
            </a:r>
            <a:endParaRPr lang="en-US" dirty="0"/>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41842128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smtClean="0"/>
              <a:t>Legislative Budget Office</a:t>
            </a:r>
            <a:endParaRPr lang="en-US" altLang="en-US" sz="1100" dirty="0"/>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8" r:id="rId3"/>
    <p:sldLayoutId id="2147483691" r:id="rId4"/>
    <p:sldLayoutId id="2147483697" r:id="rId5"/>
    <p:sldLayoutId id="2147483699" r:id="rId6"/>
  </p:sldLayoutIdLst>
  <p:timing>
    <p:tnLst>
      <p:par>
        <p:cTn id="1" dur="indefinite" restart="never" nodeType="tmRoot"/>
      </p:par>
    </p:tnLst>
  </p:timing>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smtClean="0"/>
              <a:t>Full-facility </a:t>
            </a:r>
            <a:r>
              <a:rPr lang="en-US" sz="3400" dirty="0"/>
              <a:t>fixes have been completed in </a:t>
            </a:r>
            <a:r>
              <a:rPr lang="en-US" sz="3400" dirty="0" smtClean="0"/>
              <a:t>49%</a:t>
            </a:r>
            <a:r>
              <a:rPr lang="en-US" sz="3400" dirty="0"/>
              <a:t/>
            </a:r>
            <a:br>
              <a:rPr lang="en-US" sz="3400" dirty="0"/>
            </a:br>
            <a:r>
              <a:rPr lang="en-US" sz="3400" dirty="0"/>
              <a:t>of Ohio school districts and JVSDs </a:t>
            </a:r>
            <a:r>
              <a:rPr lang="en-US" sz="3400" dirty="0" smtClean="0"/>
              <a:t>through FY 2022</a:t>
            </a:r>
            <a:endParaRPr lang="en-US" sz="3400" dirty="0"/>
          </a:p>
        </p:txBody>
      </p:sp>
      <p:graphicFrame>
        <p:nvGraphicFramePr>
          <p:cNvPr id="9" name="Content Placeholder 8"/>
          <p:cNvGraphicFramePr>
            <a:graphicFrameLocks noGrp="1"/>
          </p:cNvGraphicFramePr>
          <p:nvPr>
            <p:ph sz="half" idx="2"/>
            <p:extLst>
              <p:ext uri="{D42A27DB-BD31-4B8C-83A1-F6EECF244321}">
                <p14:modId xmlns:p14="http://schemas.microsoft.com/office/powerpoint/2010/main" val="650810675"/>
              </p:ext>
            </p:extLst>
          </p:nvPr>
        </p:nvGraphicFramePr>
        <p:xfrm>
          <a:off x="6019801" y="1656234"/>
          <a:ext cx="5562602" cy="1949772"/>
        </p:xfrm>
        <a:graphic>
          <a:graphicData uri="http://schemas.openxmlformats.org/drawingml/2006/table">
            <a:tbl>
              <a:tblPr firstRow="1" bandRow="1">
                <a:tableStyleId>{5C22544A-7EE6-4342-B048-85BDC9FD1C3A}</a:tableStyleId>
              </a:tblPr>
              <a:tblGrid>
                <a:gridCol w="1915860">
                  <a:extLst>
                    <a:ext uri="{9D8B030D-6E8A-4147-A177-3AD203B41FA5}">
                      <a16:colId xmlns:a16="http://schemas.microsoft.com/office/drawing/2014/main" val="238574145"/>
                    </a:ext>
                  </a:extLst>
                </a:gridCol>
                <a:gridCol w="1506263">
                  <a:extLst>
                    <a:ext uri="{9D8B030D-6E8A-4147-A177-3AD203B41FA5}">
                      <a16:colId xmlns:a16="http://schemas.microsoft.com/office/drawing/2014/main" val="1186952521"/>
                    </a:ext>
                  </a:extLst>
                </a:gridCol>
                <a:gridCol w="1109878">
                  <a:extLst>
                    <a:ext uri="{9D8B030D-6E8A-4147-A177-3AD203B41FA5}">
                      <a16:colId xmlns:a16="http://schemas.microsoft.com/office/drawing/2014/main" val="235959488"/>
                    </a:ext>
                  </a:extLst>
                </a:gridCol>
                <a:gridCol w="1030601">
                  <a:extLst>
                    <a:ext uri="{9D8B030D-6E8A-4147-A177-3AD203B41FA5}">
                      <a16:colId xmlns:a16="http://schemas.microsoft.com/office/drawing/2014/main" val="573154399"/>
                    </a:ext>
                  </a:extLst>
                </a:gridCol>
              </a:tblGrid>
              <a:tr h="275432">
                <a:tc gridSpan="4">
                  <a:txBody>
                    <a:bodyPr/>
                    <a:lstStyle/>
                    <a:p>
                      <a:pPr algn="ctr"/>
                      <a:r>
                        <a:rPr lang="en-US" dirty="0" smtClean="0"/>
                        <a:t>Status of Districts Completing Master Facility Plans, July 2022 </a:t>
                      </a:r>
                    </a:p>
                  </a:txBody>
                  <a:tcPr/>
                </a:tc>
                <a:tc hMerge="1">
                  <a:txBody>
                    <a:bodyPr/>
                    <a:lstStyle/>
                    <a:p>
                      <a:endParaRPr lang="en-US" dirty="0"/>
                    </a:p>
                  </a:txBody>
                  <a:tcPr/>
                </a:tc>
                <a:tc hMerge="1">
                  <a:txBody>
                    <a:bodyPr/>
                    <a:lstStyle/>
                    <a:p>
                      <a:endParaRPr lang="en-US" dirty="0"/>
                    </a:p>
                  </a:txBody>
                  <a:tcPr/>
                </a:tc>
                <a:tc hMerge="1">
                  <a:txBody>
                    <a:bodyPr/>
                    <a:lstStyle/>
                    <a:p>
                      <a:pPr algn="ctr"/>
                      <a:endParaRPr lang="en-US" dirty="0"/>
                    </a:p>
                  </a:txBody>
                  <a:tcPr/>
                </a:tc>
                <a:extLst>
                  <a:ext uri="{0D108BD9-81ED-4DB2-BD59-A6C34878D82A}">
                    <a16:rowId xmlns:a16="http://schemas.microsoft.com/office/drawing/2014/main" val="1470571098"/>
                  </a:ext>
                </a:extLst>
              </a:tr>
              <a:tr h="275432">
                <a:tc>
                  <a:txBody>
                    <a:bodyPr/>
                    <a:lstStyle/>
                    <a:p>
                      <a:pPr algn="ctr"/>
                      <a:r>
                        <a:rPr lang="en-US" sz="1200" b="1" dirty="0" smtClean="0">
                          <a:solidFill>
                            <a:schemeClr val="bg1"/>
                          </a:solidFill>
                        </a:rPr>
                        <a:t>Designation</a:t>
                      </a:r>
                      <a:endParaRPr lang="en-US" sz="1200" b="1" dirty="0">
                        <a:solidFill>
                          <a:schemeClr val="bg1"/>
                        </a:solidFill>
                      </a:endParaRPr>
                    </a:p>
                  </a:txBody>
                  <a:tcPr>
                    <a:solidFill>
                      <a:schemeClr val="accent1"/>
                    </a:solidFill>
                  </a:tcPr>
                </a:tc>
                <a:tc>
                  <a:txBody>
                    <a:bodyPr/>
                    <a:lstStyle/>
                    <a:p>
                      <a:pPr algn="ctr"/>
                      <a:r>
                        <a:rPr lang="en-US" sz="1200" b="1" dirty="0" smtClean="0">
                          <a:solidFill>
                            <a:schemeClr val="bg1"/>
                          </a:solidFill>
                        </a:rPr>
                        <a:t>School Districts</a:t>
                      </a:r>
                    </a:p>
                  </a:txBody>
                  <a:tcPr>
                    <a:solidFill>
                      <a:schemeClr val="accent1"/>
                    </a:solidFill>
                  </a:tcPr>
                </a:tc>
                <a:tc>
                  <a:txBody>
                    <a:bodyPr/>
                    <a:lstStyle/>
                    <a:p>
                      <a:pPr algn="ctr"/>
                      <a:r>
                        <a:rPr lang="en-US" sz="1200" b="1" dirty="0" smtClean="0">
                          <a:solidFill>
                            <a:schemeClr val="bg1"/>
                          </a:solidFill>
                        </a:rPr>
                        <a:t>JVSDs</a:t>
                      </a:r>
                    </a:p>
                  </a:txBody>
                  <a:tcPr>
                    <a:solidFill>
                      <a:schemeClr val="accent1"/>
                    </a:solidFill>
                  </a:tcPr>
                </a:tc>
                <a:tc>
                  <a:txBody>
                    <a:bodyPr/>
                    <a:lstStyle/>
                    <a:p>
                      <a:pPr algn="ctr"/>
                      <a:r>
                        <a:rPr lang="en-US" sz="1200" b="1" dirty="0" smtClean="0">
                          <a:solidFill>
                            <a:schemeClr val="bg1"/>
                          </a:solidFill>
                        </a:rPr>
                        <a:t>Total</a:t>
                      </a:r>
                      <a:endParaRPr lang="en-US" sz="1200" b="1" dirty="0">
                        <a:solidFill>
                          <a:schemeClr val="bg1"/>
                        </a:solidFill>
                      </a:endParaRPr>
                    </a:p>
                  </a:txBody>
                  <a:tcPr>
                    <a:solidFill>
                      <a:schemeClr val="accent1"/>
                    </a:solidFill>
                  </a:tcPr>
                </a:tc>
                <a:extLst>
                  <a:ext uri="{0D108BD9-81ED-4DB2-BD59-A6C34878D82A}">
                    <a16:rowId xmlns:a16="http://schemas.microsoft.com/office/drawing/2014/main" val="808051518"/>
                  </a:ext>
                </a:extLst>
              </a:tr>
              <a:tr h="275432">
                <a:tc>
                  <a:txBody>
                    <a:bodyPr/>
                    <a:lstStyle/>
                    <a:p>
                      <a:r>
                        <a:rPr lang="en-US" sz="1200" dirty="0" smtClean="0"/>
                        <a:t>All</a:t>
                      </a:r>
                      <a:r>
                        <a:rPr lang="en-US" sz="1200" baseline="0" dirty="0" smtClean="0"/>
                        <a:t> Buildings Complete</a:t>
                      </a:r>
                      <a:endParaRPr lang="en-US" sz="1200" dirty="0"/>
                    </a:p>
                  </a:txBody>
                  <a:tcPr/>
                </a:tc>
                <a:tc>
                  <a:txBody>
                    <a:bodyPr/>
                    <a:lstStyle/>
                    <a:p>
                      <a:pPr algn="ctr"/>
                      <a:r>
                        <a:rPr lang="en-US" sz="1200" dirty="0" smtClean="0"/>
                        <a:t>306</a:t>
                      </a:r>
                      <a:endParaRPr lang="en-US" sz="1200" dirty="0"/>
                    </a:p>
                  </a:txBody>
                  <a:tcPr/>
                </a:tc>
                <a:tc>
                  <a:txBody>
                    <a:bodyPr/>
                    <a:lstStyle/>
                    <a:p>
                      <a:pPr algn="ctr"/>
                      <a:r>
                        <a:rPr lang="en-US" sz="1200" dirty="0" smtClean="0"/>
                        <a:t>15</a:t>
                      </a:r>
                    </a:p>
                  </a:txBody>
                  <a:tcPr/>
                </a:tc>
                <a:tc>
                  <a:txBody>
                    <a:bodyPr/>
                    <a:lstStyle/>
                    <a:p>
                      <a:pPr algn="ctr"/>
                      <a:r>
                        <a:rPr lang="en-US" sz="1200" dirty="0" smtClean="0"/>
                        <a:t>321</a:t>
                      </a:r>
                      <a:endParaRPr lang="en-US" sz="1200" dirty="0"/>
                    </a:p>
                  </a:txBody>
                  <a:tcPr/>
                </a:tc>
                <a:extLst>
                  <a:ext uri="{0D108BD9-81ED-4DB2-BD59-A6C34878D82A}">
                    <a16:rowId xmlns:a16="http://schemas.microsoft.com/office/drawing/2014/main" val="2637787145"/>
                  </a:ext>
                </a:extLst>
              </a:tr>
              <a:tr h="275432">
                <a:tc>
                  <a:txBody>
                    <a:bodyPr/>
                    <a:lstStyle/>
                    <a:p>
                      <a:r>
                        <a:rPr lang="en-US" sz="1200" dirty="0" smtClean="0"/>
                        <a:t>Funded, Not Complete</a:t>
                      </a:r>
                      <a:endParaRPr lang="en-US" sz="1200" dirty="0"/>
                    </a:p>
                  </a:txBody>
                  <a:tcPr/>
                </a:tc>
                <a:tc>
                  <a:txBody>
                    <a:bodyPr/>
                    <a:lstStyle/>
                    <a:p>
                      <a:pPr algn="ctr"/>
                      <a:r>
                        <a:rPr lang="en-US" sz="1200" dirty="0" smtClean="0"/>
                        <a:t>96</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97</a:t>
                      </a:r>
                      <a:endParaRPr lang="en-US" sz="1200" dirty="0"/>
                    </a:p>
                  </a:txBody>
                  <a:tcPr/>
                </a:tc>
                <a:extLst>
                  <a:ext uri="{0D108BD9-81ED-4DB2-BD59-A6C34878D82A}">
                    <a16:rowId xmlns:a16="http://schemas.microsoft.com/office/drawing/2014/main" val="167427870"/>
                  </a:ext>
                </a:extLst>
              </a:tr>
              <a:tr h="275432">
                <a:tc>
                  <a:txBody>
                    <a:bodyPr/>
                    <a:lstStyle/>
                    <a:p>
                      <a:r>
                        <a:rPr lang="en-US" sz="1200" dirty="0" smtClean="0"/>
                        <a:t>Funding Offered</a:t>
                      </a:r>
                      <a:endParaRPr lang="en-US" sz="1200" dirty="0"/>
                    </a:p>
                  </a:txBody>
                  <a:tcPr/>
                </a:tc>
                <a:tc>
                  <a:txBody>
                    <a:bodyPr/>
                    <a:lstStyle/>
                    <a:p>
                      <a:pPr algn="ctr"/>
                      <a:r>
                        <a:rPr lang="en-US" sz="1200" dirty="0" smtClean="0"/>
                        <a:t>94</a:t>
                      </a:r>
                      <a:endParaRPr lang="en-US" sz="1200" dirty="0"/>
                    </a:p>
                  </a:txBody>
                  <a:tcPr/>
                </a:tc>
                <a:tc>
                  <a:txBody>
                    <a:bodyPr/>
                    <a:lstStyle/>
                    <a:p>
                      <a:pPr algn="ctr"/>
                      <a:r>
                        <a:rPr lang="en-US" sz="1200" dirty="0" smtClean="0"/>
                        <a:t>11</a:t>
                      </a:r>
                      <a:endParaRPr lang="en-US" sz="1200" dirty="0"/>
                    </a:p>
                  </a:txBody>
                  <a:tcPr/>
                </a:tc>
                <a:tc>
                  <a:txBody>
                    <a:bodyPr/>
                    <a:lstStyle/>
                    <a:p>
                      <a:pPr algn="ctr"/>
                      <a:r>
                        <a:rPr lang="en-US" sz="1200" dirty="0" smtClean="0"/>
                        <a:t>105</a:t>
                      </a:r>
                      <a:endParaRPr lang="en-US" sz="1200" dirty="0"/>
                    </a:p>
                  </a:txBody>
                  <a:tcPr/>
                </a:tc>
                <a:extLst>
                  <a:ext uri="{0D108BD9-81ED-4DB2-BD59-A6C34878D82A}">
                    <a16:rowId xmlns:a16="http://schemas.microsoft.com/office/drawing/2014/main" val="252641734"/>
                  </a:ext>
                </a:extLst>
              </a:tr>
              <a:tr h="275432">
                <a:tc>
                  <a:txBody>
                    <a:bodyPr/>
                    <a:lstStyle/>
                    <a:p>
                      <a:r>
                        <a:rPr lang="en-US" sz="1200" dirty="0" smtClean="0"/>
                        <a:t>Funding Not Yet Offered</a:t>
                      </a:r>
                      <a:endParaRPr lang="en-US" sz="1200" dirty="0"/>
                    </a:p>
                  </a:txBody>
                  <a:tcPr/>
                </a:tc>
                <a:tc>
                  <a:txBody>
                    <a:bodyPr/>
                    <a:lstStyle/>
                    <a:p>
                      <a:pPr algn="ctr"/>
                      <a:r>
                        <a:rPr lang="en-US" sz="1200" dirty="0" smtClean="0"/>
                        <a:t>113</a:t>
                      </a:r>
                      <a:endParaRPr lang="en-US" sz="1200" dirty="0"/>
                    </a:p>
                  </a:txBody>
                  <a:tcPr/>
                </a:tc>
                <a:tc>
                  <a:txBody>
                    <a:bodyPr/>
                    <a:lstStyle/>
                    <a:p>
                      <a:pPr algn="ctr"/>
                      <a:r>
                        <a:rPr lang="en-US" sz="1200" dirty="0" smtClean="0"/>
                        <a:t>22</a:t>
                      </a:r>
                      <a:endParaRPr lang="en-US" sz="1200" dirty="0"/>
                    </a:p>
                  </a:txBody>
                  <a:tcPr/>
                </a:tc>
                <a:tc>
                  <a:txBody>
                    <a:bodyPr/>
                    <a:lstStyle/>
                    <a:p>
                      <a:pPr algn="ctr"/>
                      <a:r>
                        <a:rPr lang="en-US" sz="1200" dirty="0" smtClean="0"/>
                        <a:t>135</a:t>
                      </a:r>
                      <a:endParaRPr lang="en-US" sz="1200" dirty="0"/>
                    </a:p>
                  </a:txBody>
                  <a:tcPr/>
                </a:tc>
                <a:extLst>
                  <a:ext uri="{0D108BD9-81ED-4DB2-BD59-A6C34878D82A}">
                    <a16:rowId xmlns:a16="http://schemas.microsoft.com/office/drawing/2014/main" val="3576118374"/>
                  </a:ext>
                </a:extLst>
              </a:tr>
              <a:tr h="275432">
                <a:tc>
                  <a:txBody>
                    <a:bodyPr/>
                    <a:lstStyle/>
                    <a:p>
                      <a:pPr algn="r"/>
                      <a:r>
                        <a:rPr lang="en-US" sz="1200" b="1" dirty="0" smtClean="0"/>
                        <a:t>Total</a:t>
                      </a:r>
                      <a:endParaRPr lang="en-US" sz="1200" b="1" dirty="0"/>
                    </a:p>
                  </a:txBody>
                  <a:tcPr/>
                </a:tc>
                <a:tc>
                  <a:txBody>
                    <a:bodyPr/>
                    <a:lstStyle/>
                    <a:p>
                      <a:pPr algn="ctr"/>
                      <a:r>
                        <a:rPr lang="en-US" sz="1200" b="1" dirty="0" smtClean="0"/>
                        <a:t>609</a:t>
                      </a:r>
                      <a:endParaRPr lang="en-US" sz="1200" b="1" dirty="0"/>
                    </a:p>
                  </a:txBody>
                  <a:tcPr/>
                </a:tc>
                <a:tc>
                  <a:txBody>
                    <a:bodyPr/>
                    <a:lstStyle/>
                    <a:p>
                      <a:pPr algn="ctr"/>
                      <a:r>
                        <a:rPr lang="en-US" sz="1200" b="1" dirty="0" smtClean="0"/>
                        <a:t>49</a:t>
                      </a:r>
                      <a:endParaRPr lang="en-US" sz="1200" b="1" dirty="0"/>
                    </a:p>
                  </a:txBody>
                  <a:tcPr/>
                </a:tc>
                <a:tc>
                  <a:txBody>
                    <a:bodyPr/>
                    <a:lstStyle/>
                    <a:p>
                      <a:pPr algn="ctr"/>
                      <a:r>
                        <a:rPr lang="en-US" sz="1200" b="1" dirty="0" smtClean="0"/>
                        <a:t>658</a:t>
                      </a:r>
                      <a:endParaRPr lang="en-US" sz="1200" b="1" dirty="0"/>
                    </a:p>
                  </a:txBody>
                  <a:tcPr/>
                </a:tc>
                <a:extLst>
                  <a:ext uri="{0D108BD9-81ED-4DB2-BD59-A6C34878D82A}">
                    <a16:rowId xmlns:a16="http://schemas.microsoft.com/office/drawing/2014/main" val="52221144"/>
                  </a:ext>
                </a:extLst>
              </a:tr>
            </a:tbl>
          </a:graphicData>
        </a:graphic>
      </p:graphicFrame>
      <p:sp>
        <p:nvSpPr>
          <p:cNvPr id="10" name="Content Placeholder 3"/>
          <p:cNvSpPr>
            <a:spLocks noGrp="1"/>
          </p:cNvSpPr>
          <p:nvPr>
            <p:ph sz="quarter" idx="13"/>
          </p:nvPr>
        </p:nvSpPr>
        <p:spPr>
          <a:xfrm>
            <a:off x="5943600" y="3657600"/>
            <a:ext cx="5638800" cy="2473328"/>
          </a:xfrm>
        </p:spPr>
        <p:txBody>
          <a:bodyPr/>
          <a:lstStyle/>
          <a:p>
            <a:r>
              <a:rPr lang="en-US" sz="1400" dirty="0" smtClean="0"/>
              <a:t>Nearly half of school </a:t>
            </a:r>
            <a:r>
              <a:rPr lang="en-US" sz="1400" dirty="0"/>
              <a:t>districts and joint vocational school districts (JVSDs) </a:t>
            </a:r>
            <a:r>
              <a:rPr lang="en-US" sz="1400" dirty="0" smtClean="0"/>
              <a:t>have </a:t>
            </a:r>
            <a:r>
              <a:rPr lang="en-US" sz="1400" dirty="0"/>
              <a:t>completed projects that fully addressed their facility needs as assessed by the Ohio Facilities Construction </a:t>
            </a:r>
            <a:r>
              <a:rPr lang="en-US" sz="1400" dirty="0" smtClean="0"/>
              <a:t>Commission.</a:t>
            </a:r>
          </a:p>
          <a:p>
            <a:r>
              <a:rPr lang="en-US" sz="1400" dirty="0" smtClean="0"/>
              <a:t>The remaining half is made up of </a:t>
            </a:r>
            <a:r>
              <a:rPr lang="en-US" sz="1400" dirty="0"/>
              <a:t>districts </a:t>
            </a:r>
            <a:r>
              <a:rPr lang="en-US" sz="1400" dirty="0" smtClean="0"/>
              <a:t>that have been:</a:t>
            </a:r>
          </a:p>
          <a:p>
            <a:pPr lvl="1"/>
            <a:r>
              <a:rPr lang="en-US" sz="1200" dirty="0" smtClean="0"/>
              <a:t>Funded and are in the design or construction phase (15%)</a:t>
            </a:r>
          </a:p>
          <a:p>
            <a:pPr lvl="1"/>
            <a:r>
              <a:rPr lang="en-US" sz="1200" dirty="0" smtClean="0"/>
              <a:t>Offered funding, but have deferred the offer, allowed it to lapse because they were unable to secure their required local share, or are currently seeking their required local share within the 13-month window allowed by law (16%) </a:t>
            </a:r>
          </a:p>
          <a:p>
            <a:pPr lvl="1"/>
            <a:r>
              <a:rPr lang="en-US" sz="1200" dirty="0" smtClean="0"/>
              <a:t>Not yet offered funding due to their relative high three-year average adjusted valuation per pupil and corresponding low ranking on the project eligibility ranking list (20%)</a:t>
            </a:r>
          </a:p>
        </p:txBody>
      </p:sp>
      <p:sp>
        <p:nvSpPr>
          <p:cNvPr id="6" name="TextBox 5"/>
          <p:cNvSpPr txBox="1"/>
          <p:nvPr/>
        </p:nvSpPr>
        <p:spPr>
          <a:xfrm>
            <a:off x="1223010" y="5791200"/>
            <a:ext cx="3048000" cy="261610"/>
          </a:xfrm>
          <a:prstGeom prst="rect">
            <a:avLst/>
          </a:prstGeom>
          <a:noFill/>
        </p:spPr>
        <p:txBody>
          <a:bodyPr wrap="square" rtlCol="0">
            <a:spAutoFit/>
          </a:bodyPr>
          <a:lstStyle/>
          <a:p>
            <a:r>
              <a:rPr lang="en-US" sz="1100" dirty="0" smtClean="0">
                <a:latin typeface="+mn-lt"/>
              </a:rPr>
              <a:t>Source: </a:t>
            </a:r>
            <a:r>
              <a:rPr lang="en-US" sz="1100" dirty="0">
                <a:latin typeface="+mn-lt"/>
              </a:rPr>
              <a:t>Ohio Facilities Construction Commission</a:t>
            </a:r>
          </a:p>
        </p:txBody>
      </p:sp>
      <p:graphicFrame>
        <p:nvGraphicFramePr>
          <p:cNvPr id="11" name="Content Placeholder 6"/>
          <p:cNvGraphicFramePr>
            <a:graphicFrameLocks noGrp="1"/>
          </p:cNvGraphicFramePr>
          <p:nvPr>
            <p:ph sz="half" idx="1"/>
            <p:extLst>
              <p:ext uri="{D42A27DB-BD31-4B8C-83A1-F6EECF244321}">
                <p14:modId xmlns:p14="http://schemas.microsoft.com/office/powerpoint/2010/main" val="2537896903"/>
              </p:ext>
            </p:extLst>
          </p:nvPr>
        </p:nvGraphicFramePr>
        <p:xfrm>
          <a:off x="482600" y="1094114"/>
          <a:ext cx="5461000" cy="49879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11446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 id="{E404861F-B855-4DEC-899E-E79C2730D62E}" vid="{D0818006-65A8-4B56-8F9D-DC057FBD129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Ohio Facts Template</Template>
  <TotalTime>391</TotalTime>
  <Words>215</Words>
  <Application>Microsoft Office PowerPoint</Application>
  <PresentationFormat>Widescreen</PresentationFormat>
  <Paragraphs>37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Georgia</vt:lpstr>
      <vt:lpstr>Times New Roman</vt:lpstr>
      <vt:lpstr>Wingdings</vt:lpstr>
      <vt:lpstr>Layers</vt:lpstr>
      <vt:lpstr>Full-facility fixes have been completed in 49% of Ohio school districts and JVSDs through FY 2022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Heading</dc:title>
  <dc:creator>Jason Glover</dc:creator>
  <cp:lastModifiedBy>Linda Bayer</cp:lastModifiedBy>
  <cp:revision>18</cp:revision>
  <cp:lastPrinted>2022-05-16T19:03:05Z</cp:lastPrinted>
  <dcterms:created xsi:type="dcterms:W3CDTF">2022-09-09T14:24:00Z</dcterms:created>
  <dcterms:modified xsi:type="dcterms:W3CDTF">2022-09-15T16:55:36Z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