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2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District Report Card Ratings by Component, </a:t>
            </a:r>
            <a:r>
              <a:rPr lang="en-US" dirty="0" smtClean="0"/>
              <a:t>FY 2022</a:t>
            </a:r>
            <a:endParaRPr lang="en-US" dirty="0"/>
          </a:p>
        </c:rich>
      </c:tx>
      <c:layout>
        <c:manualLayout>
          <c:xMode val="edge"/>
          <c:yMode val="edge"/>
          <c:x val="0.15135472567494859"/>
          <c:y val="2.1895545032412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249091626938689"/>
          <c:y val="0.1289630361822445"/>
          <c:w val="0.8262085746738167"/>
          <c:h val="0.71184399567835965"/>
        </c:manualLayout>
      </c:layout>
      <c:barChart>
        <c:barDir val="col"/>
        <c:grouping val="clustered"/>
        <c:varyColors val="0"/>
        <c:ser>
          <c:idx val="5"/>
          <c:order val="0"/>
          <c:tx>
            <c:strRef>
              <c:f>Sheet1!$B$1</c:f>
              <c:strCache>
                <c:ptCount val="1"/>
                <c:pt idx="0">
                  <c:v>1 Star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7.29851501080403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31A-42D5-924C-865A0433CEB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Gap Closing</c:v>
                </c:pt>
                <c:pt idx="1">
                  <c:v>Graduation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3.2948929159802307E-3</c:v>
                </c:pt>
                <c:pt idx="1">
                  <c:v>5.1070840197693576E-2</c:v>
                </c:pt>
                <c:pt idx="2">
                  <c:v>1.6474464579901153E-2</c:v>
                </c:pt>
                <c:pt idx="3">
                  <c:v>7.7429983525535415E-2</c:v>
                </c:pt>
                <c:pt idx="4">
                  <c:v>0.1927512355848435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4-4FC6-BC85-2B57BBAC5FA1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 Stars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2514559260872469E-2"/>
                  <c:y val="-3.64925750540211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1A-42D5-924C-865A0433CEBA}"/>
                </c:ext>
              </c:extLst>
            </c:dLbl>
            <c:dLbl>
              <c:idx val="4"/>
              <c:layout>
                <c:manualLayout>
                  <c:x val="-2.0857598768120656E-3"/>
                  <c:y val="-3.2843317548618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08D-46A7-840D-361677B0DCB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Gap Closing</c:v>
                </c:pt>
                <c:pt idx="1">
                  <c:v>Graduation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6.919275123558484E-2</c:v>
                </c:pt>
                <c:pt idx="1">
                  <c:v>0.1070840197693575</c:v>
                </c:pt>
                <c:pt idx="2">
                  <c:v>0.13179571663920922</c:v>
                </c:pt>
                <c:pt idx="3">
                  <c:v>0.26523887973640858</c:v>
                </c:pt>
                <c:pt idx="4">
                  <c:v>0.20098846787479407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80-4C2B-AF08-D0151F3474F7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3 Stars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857598768120656E-3"/>
                  <c:y val="-6.690228140484047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31A-42D5-924C-865A0433CEBA}"/>
                </c:ext>
              </c:extLst>
            </c:dLbl>
            <c:dLbl>
              <c:idx val="2"/>
              <c:layout>
                <c:manualLayout>
                  <c:x val="0"/>
                  <c:y val="-3.64925750540211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31A-42D5-924C-865A0433CEB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Gap Closing</c:v>
                </c:pt>
                <c:pt idx="1">
                  <c:v>Graduation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0.1927512355848435</c:v>
                </c:pt>
                <c:pt idx="1">
                  <c:v>0.15980230642504117</c:v>
                </c:pt>
                <c:pt idx="2">
                  <c:v>0.35749588138385502</c:v>
                </c:pt>
                <c:pt idx="3">
                  <c:v>0.42174629324546953</c:v>
                </c:pt>
                <c:pt idx="4">
                  <c:v>0.29818780889621088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80-4C2B-AF08-D0151F3474F7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4 Stars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71519753624131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680-4C2B-AF08-D0151F3474F7}"/>
                </c:ext>
              </c:extLst>
            </c:dLbl>
            <c:dLbl>
              <c:idx val="1"/>
              <c:layout>
                <c:manualLayout>
                  <c:x val="-2.085759876812142E-3"/>
                  <c:y val="1.09477725162061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31A-42D5-924C-865A0433CEBA}"/>
                </c:ext>
              </c:extLst>
            </c:dLbl>
            <c:dLbl>
              <c:idx val="2"/>
              <c:layout>
                <c:manualLayout>
                  <c:x val="8.3430395072482625E-3"/>
                  <c:y val="1.09477725162061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A6F-40A2-8772-E527D0A0D78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Gap Closing</c:v>
                </c:pt>
                <c:pt idx="1">
                  <c:v>Graduation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Sheet1!$E$2:$E$6</c:f>
              <c:numCache>
                <c:formatCode>0.0%</c:formatCode>
                <c:ptCount val="5"/>
                <c:pt idx="0">
                  <c:v>0.25205930807248766</c:v>
                </c:pt>
                <c:pt idx="1">
                  <c:v>0.31795716639209226</c:v>
                </c:pt>
                <c:pt idx="2">
                  <c:v>0.34266886326194401</c:v>
                </c:pt>
                <c:pt idx="3">
                  <c:v>0.1515650741350906</c:v>
                </c:pt>
                <c:pt idx="4">
                  <c:v>0.14168039538714991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80-4C2B-AF08-D0151F3474F7}"/>
            </c:ext>
          </c:extLst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5 Stars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8.34303950724826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496-44A6-8AED-86B80CE195F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Gap Closing</c:v>
                </c:pt>
                <c:pt idx="1">
                  <c:v>Graduation</c:v>
                </c:pt>
                <c:pt idx="2">
                  <c:v>Achievement</c:v>
                </c:pt>
                <c:pt idx="3">
                  <c:v>Early Literacy</c:v>
                </c:pt>
                <c:pt idx="4">
                  <c:v>Progress</c:v>
                </c:pt>
              </c:strCache>
            </c:strRef>
          </c:cat>
          <c:val>
            <c:numRef>
              <c:f>Sheet1!$F$2:$F$6</c:f>
              <c:numCache>
                <c:formatCode>0.0%</c:formatCode>
                <c:ptCount val="5"/>
                <c:pt idx="0">
                  <c:v>0.48270181219110381</c:v>
                </c:pt>
                <c:pt idx="1">
                  <c:v>0.36243822075782539</c:v>
                </c:pt>
                <c:pt idx="2">
                  <c:v>0.1515650741350906</c:v>
                </c:pt>
                <c:pt idx="3">
                  <c:v>8.0724876441515644E-2</c:v>
                </c:pt>
                <c:pt idx="4">
                  <c:v>0.16474464579901152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80-4C2B-AF08-D0151F347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450595376"/>
        <c:axId val="450592424"/>
      </c:barChart>
      <c:catAx>
        <c:axId val="45059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592424"/>
        <c:crosses val="autoZero"/>
        <c:auto val="1"/>
        <c:lblAlgn val="ctr"/>
        <c:lblOffset val="100"/>
        <c:noMultiLvlLbl val="0"/>
      </c:catAx>
      <c:valAx>
        <c:axId val="45059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Percent of Districts at Each Star Rating</a:t>
                </a:r>
              </a:p>
            </c:rich>
          </c:tx>
          <c:layout>
            <c:manualLayout>
              <c:xMode val="edge"/>
              <c:yMode val="edge"/>
              <c:x val="1.1922827541490199E-2"/>
              <c:y val="0.136175922946071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595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231298640116433"/>
          <c:y val="0.93631289050601563"/>
          <c:w val="0.56419640434705198"/>
          <c:h val="6.3687014390142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594953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62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4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8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3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876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56822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districts fare best on gap </a:t>
            </a:r>
            <a:r>
              <a:rPr lang="en-US" dirty="0"/>
              <a:t>c</a:t>
            </a:r>
            <a:r>
              <a:rPr lang="en-US" dirty="0" smtClean="0"/>
              <a:t>losing and worst on progress </a:t>
            </a:r>
            <a:r>
              <a:rPr lang="en-US" dirty="0"/>
              <a:t>c</a:t>
            </a:r>
            <a:r>
              <a:rPr lang="en-US" dirty="0" smtClean="0"/>
              <a:t>omponents of FY 2022 report </a:t>
            </a:r>
            <a:r>
              <a:rPr lang="en-US" dirty="0"/>
              <a:t>c</a:t>
            </a:r>
            <a:r>
              <a:rPr lang="en-US" dirty="0" smtClean="0"/>
              <a:t>ards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834909" y="1600202"/>
            <a:ext cx="4839855" cy="4530850"/>
          </a:xfrm>
        </p:spPr>
        <p:txBody>
          <a:bodyPr/>
          <a:lstStyle/>
          <a:p>
            <a:r>
              <a:rPr lang="en-US" sz="1400" dirty="0" smtClean="0"/>
              <a:t>School districts fared best on the gap closing component of the report card rating system that debuted for FY 2022. </a:t>
            </a:r>
          </a:p>
          <a:p>
            <a:pPr lvl="1"/>
            <a:r>
              <a:rPr lang="en-US" sz="1200" dirty="0" smtClean="0"/>
              <a:t>93% scored three stars or more, indicative of meeting or exceeding state standards (73% scored four or five stars)</a:t>
            </a:r>
          </a:p>
          <a:p>
            <a:pPr lvl="1"/>
            <a:r>
              <a:rPr lang="en-US" sz="1200" dirty="0"/>
              <a:t>U</a:t>
            </a:r>
            <a:r>
              <a:rPr lang="en-US" sz="1200" dirty="0" smtClean="0"/>
              <a:t>ses various indicators to measure the closing of achievement gaps between different student subgroups</a:t>
            </a:r>
          </a:p>
          <a:p>
            <a:r>
              <a:rPr lang="en-US" sz="1400" dirty="0" smtClean="0"/>
              <a:t>Districts also fared well on achievement and graduation rates. Share of districts scoring three stars or more:</a:t>
            </a:r>
          </a:p>
          <a:p>
            <a:pPr lvl="1"/>
            <a:r>
              <a:rPr lang="en-US" sz="1200" dirty="0" smtClean="0"/>
              <a:t>85% Achievement (49% scored four or five stars</a:t>
            </a:r>
            <a:r>
              <a:rPr lang="en-US" sz="1200" dirty="0"/>
              <a:t>), </a:t>
            </a:r>
            <a:r>
              <a:rPr lang="en-US" sz="1200" dirty="0" smtClean="0"/>
              <a:t>which measures </a:t>
            </a:r>
            <a:r>
              <a:rPr lang="en-US" sz="1200" dirty="0"/>
              <a:t>performance on Ohio’s state tests in math, English language arts, science, and social studies</a:t>
            </a:r>
            <a:endParaRPr lang="en-US" sz="1200" dirty="0" smtClean="0"/>
          </a:p>
          <a:p>
            <a:pPr lvl="1"/>
            <a:r>
              <a:rPr lang="en-US" sz="1200" dirty="0" smtClean="0"/>
              <a:t>84% Graduation (68% scored four or five stars)</a:t>
            </a:r>
          </a:p>
          <a:p>
            <a:r>
              <a:rPr lang="en-US" sz="1400" dirty="0" smtClean="0"/>
              <a:t>Districts fared less well on the early literacy component.</a:t>
            </a:r>
          </a:p>
          <a:p>
            <a:pPr lvl="1"/>
            <a:r>
              <a:rPr lang="en-US" sz="1200" dirty="0" smtClean="0"/>
              <a:t>66% scored three stars or more (34% scored one or two stars)</a:t>
            </a:r>
          </a:p>
          <a:p>
            <a:pPr lvl="1"/>
            <a:r>
              <a:rPr lang="en-US" sz="1200" dirty="0" smtClean="0"/>
              <a:t>Measures third </a:t>
            </a:r>
            <a:r>
              <a:rPr lang="en-US" sz="1200" dirty="0"/>
              <a:t>grade reading proficiency, promotion to fourth grade, and </a:t>
            </a:r>
            <a:r>
              <a:rPr lang="en-US" sz="1200" dirty="0" smtClean="0"/>
              <a:t>improvement of struggling readers in grades K-3</a:t>
            </a:r>
          </a:p>
          <a:p>
            <a:r>
              <a:rPr lang="en-US" sz="1400" dirty="0" smtClean="0"/>
              <a:t>Districts struggled most on the progress component.</a:t>
            </a:r>
          </a:p>
          <a:p>
            <a:pPr lvl="1"/>
            <a:r>
              <a:rPr lang="en-US" sz="1200" dirty="0" smtClean="0"/>
              <a:t>61% scored three stars or more (39% scored one or two stars)</a:t>
            </a:r>
          </a:p>
          <a:p>
            <a:pPr lvl="1"/>
            <a:r>
              <a:rPr lang="en-US" sz="1200" dirty="0"/>
              <a:t>M</a:t>
            </a:r>
            <a:r>
              <a:rPr lang="en-US" sz="1200" dirty="0" smtClean="0"/>
              <a:t>easures the academic growth of students from year to year</a:t>
            </a:r>
          </a:p>
          <a:p>
            <a:r>
              <a:rPr lang="en-US" sz="1400" dirty="0" smtClean="0"/>
              <a:t>No overall ratings were issued for the FY 2022 report cards.</a:t>
            </a:r>
          </a:p>
          <a:p>
            <a:endParaRPr lang="en-US" sz="1400" dirty="0" smtClean="0"/>
          </a:p>
          <a:p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440028" y="5118101"/>
            <a:ext cx="23948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Ohio Department of Education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1997385"/>
              </p:ext>
            </p:extLst>
          </p:nvPr>
        </p:nvGraphicFramePr>
        <p:xfrm>
          <a:off x="829129" y="1458552"/>
          <a:ext cx="6088908" cy="348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903019" y="4936763"/>
            <a:ext cx="3835235" cy="1144621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u="sng" dirty="0" smtClean="0"/>
              <a:t>Rating Description</a:t>
            </a:r>
          </a:p>
          <a:p>
            <a:r>
              <a:rPr lang="en-US" sz="1200" dirty="0" smtClean="0"/>
              <a:t>5 stars: Significantly exceeds state standards</a:t>
            </a:r>
            <a:br>
              <a:rPr lang="en-US" sz="1200" dirty="0" smtClean="0"/>
            </a:br>
            <a:r>
              <a:rPr lang="en-US" sz="1200" dirty="0" smtClean="0"/>
              <a:t>4 stars: Exceeds state standards</a:t>
            </a:r>
            <a:br>
              <a:rPr lang="en-US" sz="1200" dirty="0" smtClean="0"/>
            </a:br>
            <a:r>
              <a:rPr lang="en-US" sz="1200" dirty="0" smtClean="0"/>
              <a:t>3 stars: Meets state standards</a:t>
            </a:r>
            <a:br>
              <a:rPr lang="en-US" sz="1200" dirty="0" smtClean="0"/>
            </a:br>
            <a:r>
              <a:rPr lang="en-US" sz="1200" dirty="0" smtClean="0"/>
              <a:t>2 stars: Needs support to meet state standards</a:t>
            </a:r>
            <a:br>
              <a:rPr lang="en-US" sz="1200" dirty="0" smtClean="0"/>
            </a:br>
            <a:r>
              <a:rPr lang="en-US" sz="1200" dirty="0" smtClean="0"/>
              <a:t>1 star: Needs significant support to meet state standards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91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305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School districts fare best on gap closing and worst on progress components of FY 2022 report cards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Foundation Aid Helps Equalize Property Tax Revenues</dc:title>
  <dc:creator>James Clark-Stewart</dc:creator>
  <cp:lastModifiedBy>Zach Gleim</cp:lastModifiedBy>
  <cp:revision>114</cp:revision>
  <cp:lastPrinted>2022-09-16T13:01:52Z</cp:lastPrinted>
  <dcterms:created xsi:type="dcterms:W3CDTF">2022-06-30T20:35:45Z</dcterms:created>
  <dcterms:modified xsi:type="dcterms:W3CDTF">2022-09-16T19:23:34Z</dcterms:modified>
</cp:coreProperties>
</file>