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Murphy" initials="JM" lastIdx="7" clrIdx="0">
    <p:extLst>
      <p:ext uri="{19B8F6BF-5375-455C-9EA6-DF929625EA0E}">
        <p15:presenceInfo xmlns:p15="http://schemas.microsoft.com/office/powerpoint/2012/main" userId="Jessica Murph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2" d="100"/>
          <a:sy n="112" d="100"/>
        </p:scale>
        <p:origin x="35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</a:t>
            </a:r>
            <a:r>
              <a:rPr lang="en-US" dirty="0" smtClean="0"/>
              <a:t>sex </a:t>
            </a:r>
            <a:r>
              <a:rPr lang="en-US" dirty="0"/>
              <a:t>o</a:t>
            </a:r>
            <a:r>
              <a:rPr lang="en-US" dirty="0" smtClean="0"/>
              <a:t>ffender </a:t>
            </a:r>
            <a:r>
              <a:rPr lang="en-US" dirty="0"/>
              <a:t>r</a:t>
            </a:r>
            <a:r>
              <a:rPr lang="en-US" dirty="0" smtClean="0"/>
              <a:t>egistry includes</a:t>
            </a:r>
            <a:br>
              <a:rPr lang="en-US" dirty="0" smtClean="0"/>
            </a:br>
            <a:r>
              <a:rPr lang="en-US" dirty="0" smtClean="0"/>
              <a:t>over 20,000 </a:t>
            </a:r>
            <a:r>
              <a:rPr lang="en-US" dirty="0"/>
              <a:t>o</a:t>
            </a:r>
            <a:r>
              <a:rPr lang="en-US" dirty="0" smtClean="0"/>
              <a:t>ffenders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331166"/>
              </p:ext>
            </p:extLst>
          </p:nvPr>
        </p:nvGraphicFramePr>
        <p:xfrm>
          <a:off x="1066800" y="1528900"/>
          <a:ext cx="6940464" cy="4609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2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073062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</a:tblGrid>
              <a:tr h="39252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Registered, </a:t>
                      </a:r>
                      <a:r>
                        <a:rPr lang="en-US" sz="1350" dirty="0" smtClean="0"/>
                        <a:t>Nonincarcerated </a:t>
                      </a:r>
                      <a:r>
                        <a:rPr lang="en-US" sz="1350" dirty="0" smtClean="0"/>
                        <a:t>Sex Offenders in Ohio, August 2022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0980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Sex Offender Classification System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Juvenile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Offenders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Adult Offenders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Total Offenders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dirty="0" smtClean="0"/>
                        <a:t>Sex </a:t>
                      </a:r>
                      <a:r>
                        <a:rPr lang="en-US" sz="1200" b="1" dirty="0" smtClean="0"/>
                        <a:t>Offender Registration and Notification (SORN) Law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marL="422275" indent="-422275"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12,655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CBC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I: Required to register for 15 years (adults) or 10 years (juveniles) and verify address annually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Tier II: Required to register for 25 years (adults) or 20 years (juveniles) and verify address every 180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days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5,956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Tier III: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to register for life and verify address every 90 days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Pending: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Offenders moved to Ohio from other states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582389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Megan’s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Law (pre-S.B. 10)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T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6,479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lnT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6,598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T w="2857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Sexual offender/Child-victim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offender: Required to register annually for 10 years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Habitual offender: Required to register annually for 20 years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marL="282575" indent="0" algn="l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Sexual predator/Child-victim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predator: Required to register every 90 days for life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36379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1,264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19,134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27432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20,398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32004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BC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20402" y="5888037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Attorney General</a:t>
            </a:r>
            <a:endParaRPr lang="en-US" sz="1100" dirty="0">
              <a:latin typeface="+mn-lt"/>
            </a:endParaRPr>
          </a:p>
        </p:txBody>
      </p:sp>
      <p:sp>
        <p:nvSpPr>
          <p:cNvPr id="8" name="Content Placeholder 5"/>
          <p:cNvSpPr>
            <a:spLocks noGrp="1"/>
          </p:cNvSpPr>
          <p:nvPr>
            <p:ph sz="quarter" idx="10"/>
          </p:nvPr>
        </p:nvSpPr>
        <p:spPr>
          <a:xfrm>
            <a:off x="8072438" y="1676400"/>
            <a:ext cx="3814762" cy="4108450"/>
          </a:xfrm>
        </p:spPr>
        <p:txBody>
          <a:bodyPr/>
          <a:lstStyle/>
          <a:p>
            <a:r>
              <a:rPr lang="en-US" sz="1300" dirty="0" smtClean="0"/>
              <a:t>As of August 2022, Ohio had 20,398 registered, </a:t>
            </a:r>
            <a:r>
              <a:rPr lang="en-US" sz="1300" dirty="0" smtClean="0"/>
              <a:t>nonincarcerated </a:t>
            </a:r>
            <a:r>
              <a:rPr lang="en-US" sz="1300" dirty="0" smtClean="0"/>
              <a:t>sex offenders. </a:t>
            </a:r>
          </a:p>
          <a:p>
            <a:pPr lvl="1">
              <a:buClr>
                <a:srgbClr val="002163"/>
              </a:buClr>
            </a:pPr>
            <a:r>
              <a:rPr lang="en-US" sz="1100" dirty="0" smtClean="0"/>
              <a:t>Of this total, 94% (19,134) were adults and 6% (1,264) were juveniles based on their age at the time of the initial offense.</a:t>
            </a:r>
          </a:p>
          <a:p>
            <a:r>
              <a:rPr lang="en-US" sz="1300" dirty="0" smtClean="0"/>
              <a:t>S.B. 10 of the 127</a:t>
            </a:r>
            <a:r>
              <a:rPr lang="en-US" sz="1300" baseline="30000" dirty="0" smtClean="0"/>
              <a:t>th</a:t>
            </a:r>
            <a:r>
              <a:rPr lang="en-US" sz="1300" dirty="0" smtClean="0"/>
              <a:t> General Assembly, enacted in 2007, replaced </a:t>
            </a:r>
            <a:r>
              <a:rPr lang="en-US" sz="1300" dirty="0"/>
              <a:t>the state’s </a:t>
            </a:r>
            <a:r>
              <a:rPr lang="en-US" sz="1300" dirty="0" smtClean="0"/>
              <a:t>existing sex offender classification </a:t>
            </a:r>
            <a:r>
              <a:rPr lang="en-US" sz="1300" dirty="0"/>
              <a:t>system (Megan’s Law) with an “offense-based” system that </a:t>
            </a:r>
            <a:r>
              <a:rPr lang="en-US" sz="1300" dirty="0" smtClean="0"/>
              <a:t>classifies offenders </a:t>
            </a:r>
            <a:r>
              <a:rPr lang="en-US" sz="1300" dirty="0"/>
              <a:t>into three tiers based upon the severity of the committed offense </a:t>
            </a:r>
            <a:r>
              <a:rPr lang="en-US" sz="1300" dirty="0" smtClean="0"/>
              <a:t>with increasingly </a:t>
            </a:r>
            <a:r>
              <a:rPr lang="en-US" sz="1300" dirty="0"/>
              <a:t>strict </a:t>
            </a:r>
            <a:r>
              <a:rPr lang="en-US" sz="1300" dirty="0" smtClean="0"/>
              <a:t>registration, notification, </a:t>
            </a:r>
            <a:r>
              <a:rPr lang="en-US" sz="1300" dirty="0"/>
              <a:t>and </a:t>
            </a:r>
            <a:r>
              <a:rPr lang="en-US" sz="1300" dirty="0" smtClean="0"/>
              <a:t>verification </a:t>
            </a:r>
            <a:r>
              <a:rPr lang="en-US" sz="1300" dirty="0"/>
              <a:t>requirements. </a:t>
            </a:r>
            <a:endParaRPr lang="en-US" sz="1300" dirty="0" smtClean="0"/>
          </a:p>
          <a:p>
            <a:pPr lvl="1"/>
            <a:r>
              <a:rPr lang="en-US" sz="1100" dirty="0"/>
              <a:t>The </a:t>
            </a:r>
            <a:r>
              <a:rPr lang="en-US" sz="1100" dirty="0" smtClean="0"/>
              <a:t>Law </a:t>
            </a:r>
            <a:r>
              <a:rPr lang="en-US" sz="1100" dirty="0"/>
              <a:t>also required the retroactive reclassification of Megan’s </a:t>
            </a:r>
            <a:r>
              <a:rPr lang="en-US" sz="1100" dirty="0" smtClean="0"/>
              <a:t>Law registrants</a:t>
            </a:r>
            <a:r>
              <a:rPr lang="en-US" sz="1100" dirty="0"/>
              <a:t>, which, in June 2010, the Ohio Supreme Court </a:t>
            </a:r>
            <a:r>
              <a:rPr lang="en-US" sz="1100" dirty="0" smtClean="0"/>
              <a:t>invalidated. As </a:t>
            </a:r>
            <a:r>
              <a:rPr lang="en-US" sz="1100" dirty="0"/>
              <a:t>a </a:t>
            </a:r>
            <a:r>
              <a:rPr lang="en-US" sz="1100" dirty="0" smtClean="0"/>
              <a:t>result, offenders </a:t>
            </a:r>
            <a:r>
              <a:rPr lang="en-US" sz="1100" dirty="0"/>
              <a:t>previously classified under Megan’s Law remain registered under </a:t>
            </a:r>
            <a:r>
              <a:rPr lang="en-US" sz="1100" dirty="0" smtClean="0"/>
              <a:t>that system.</a:t>
            </a:r>
          </a:p>
          <a:p>
            <a:pPr lvl="1"/>
            <a:r>
              <a:rPr lang="en-US" sz="1100" dirty="0" smtClean="0"/>
              <a:t>Megan’s </a:t>
            </a:r>
            <a:r>
              <a:rPr lang="en-US" sz="1100" dirty="0"/>
              <a:t>Law was a “</a:t>
            </a:r>
            <a:r>
              <a:rPr lang="en-US" sz="1100" dirty="0" smtClean="0"/>
              <a:t>risk-based” system </a:t>
            </a:r>
            <a:r>
              <a:rPr lang="en-US" sz="1100" dirty="0"/>
              <a:t>that classified offenders based </a:t>
            </a:r>
            <a:r>
              <a:rPr lang="en-US" sz="1100" dirty="0" smtClean="0"/>
              <a:t>on their </a:t>
            </a:r>
            <a:r>
              <a:rPr lang="en-US" sz="1100" dirty="0"/>
              <a:t>likelihood of committing a future sex offense</a:t>
            </a:r>
            <a:r>
              <a:rPr lang="en-US" sz="11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010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237</TotalTime>
  <Words>350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sex offender registry includes over 20,000 offenders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Jessica Murphy</dc:creator>
  <cp:lastModifiedBy>Zach Gleim</cp:lastModifiedBy>
  <cp:revision>14</cp:revision>
  <cp:lastPrinted>2022-08-30T17:20:33Z</cp:lastPrinted>
  <dcterms:created xsi:type="dcterms:W3CDTF">2022-08-12T19:29:22Z</dcterms:created>
  <dcterms:modified xsi:type="dcterms:W3CDTF">2022-09-08T13:04:30Z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