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5976" autoAdjust="0"/>
  </p:normalViewPr>
  <p:slideViewPr>
    <p:cSldViewPr>
      <p:cViewPr varScale="1">
        <p:scale>
          <a:sx n="112" d="100"/>
          <a:sy n="112" d="100"/>
        </p:scale>
        <p:origin x="41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871801"/>
            <a:ext cx="3725995" cy="40916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 </a:t>
            </a:r>
            <a:r>
              <a:rPr lang="en-US" dirty="0"/>
              <a:t>s</a:t>
            </a:r>
            <a:r>
              <a:rPr lang="en-US" dirty="0" smtClean="0"/>
              <a:t>pends </a:t>
            </a:r>
            <a:r>
              <a:rPr lang="en-US" dirty="0"/>
              <a:t>m</a:t>
            </a:r>
            <a:r>
              <a:rPr lang="en-US" dirty="0" smtClean="0"/>
              <a:t>ore </a:t>
            </a:r>
            <a:r>
              <a:rPr lang="en-US" dirty="0"/>
              <a:t>d</a:t>
            </a:r>
            <a:r>
              <a:rPr lang="en-US" dirty="0" smtClean="0"/>
              <a:t>ollars </a:t>
            </a:r>
            <a:r>
              <a:rPr lang="en-US" dirty="0"/>
              <a:t>p</a:t>
            </a:r>
            <a:r>
              <a:rPr lang="en-US" dirty="0" smtClean="0"/>
              <a:t>er capita</a:t>
            </a:r>
            <a:br>
              <a:rPr lang="en-US" dirty="0" smtClean="0"/>
            </a:br>
            <a:r>
              <a:rPr lang="en-US" dirty="0" smtClean="0"/>
              <a:t>in rural </a:t>
            </a:r>
            <a:r>
              <a:rPr lang="en-US" dirty="0"/>
              <a:t>c</a:t>
            </a:r>
            <a:r>
              <a:rPr lang="en-US" dirty="0" smtClean="0"/>
              <a:t>ounties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951403" y="1752600"/>
            <a:ext cx="5783397" cy="3657600"/>
          </a:xfrm>
        </p:spPr>
        <p:txBody>
          <a:bodyPr/>
          <a:lstStyle/>
          <a:p>
            <a:r>
              <a:rPr lang="en-US" sz="1800" dirty="0" smtClean="0"/>
              <a:t>The state spent $42.5 billion on programs and projects in Ohio’s 88 counties in FY 2021.</a:t>
            </a:r>
            <a:endParaRPr lang="en-US" sz="1800" dirty="0"/>
          </a:p>
          <a:p>
            <a:pPr lvl="1"/>
            <a:r>
              <a:rPr lang="en-US" sz="1600" dirty="0" smtClean="0"/>
              <a:t>Per-capita </a:t>
            </a:r>
            <a:r>
              <a:rPr lang="en-US" sz="1600" dirty="0" smtClean="0"/>
              <a:t>spending was greatest in five counties in the Appalachian </a:t>
            </a:r>
            <a:r>
              <a:rPr lang="en-US" sz="1600" dirty="0" smtClean="0"/>
              <a:t>region</a:t>
            </a:r>
            <a:r>
              <a:rPr lang="en-US" sz="1600" dirty="0" smtClean="0"/>
              <a:t>: Morgan ($7,719), Athens ($7,090), Scioto ($6,039), Pike ($5,884), and Gallia ($5,741).</a:t>
            </a:r>
            <a:endParaRPr lang="en-US" sz="1600" dirty="0"/>
          </a:p>
          <a:p>
            <a:pPr lvl="1"/>
            <a:r>
              <a:rPr lang="en-US" sz="1600" dirty="0" smtClean="0"/>
              <a:t>Total spending was greatest in five urban counties: Franklin ($5.5 billion), Cuyahoga ($5.1 billion), Hamilton ($3.1 billion), Summit ($2.2 billion), and Lucas ($2.1 billion).</a:t>
            </a:r>
            <a:endParaRPr lang="en-US" sz="1600" dirty="0"/>
          </a:p>
          <a:p>
            <a:r>
              <a:rPr lang="en-US" sz="1800" dirty="0" smtClean="0"/>
              <a:t>State support for Medicaid, K-12 and higher education, other social programs, and local government services amounted to $40.6 billion (95.6%) of the total.</a:t>
            </a:r>
            <a:endParaRPr lang="en-US" sz="1600" dirty="0"/>
          </a:p>
          <a:p>
            <a:r>
              <a:rPr lang="en-US" sz="1800" dirty="0" smtClean="0"/>
              <a:t>Capital expenditures totaled $1.9 billion (4.4%).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1518884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FY 2021 Per-Capita State Spending by County</a:t>
            </a:r>
            <a:endParaRPr lang="en-US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5363305"/>
            <a:ext cx="2362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</a:t>
            </a:r>
            <a:r>
              <a:rPr lang="en-US" sz="1100" dirty="0">
                <a:latin typeface="+mn-lt"/>
              </a:rPr>
              <a:t>: </a:t>
            </a:r>
            <a:r>
              <a:rPr lang="en-US" sz="1100" dirty="0" smtClean="0">
                <a:latin typeface="+mn-lt"/>
              </a:rPr>
              <a:t>Annual survey of state agencies by the Ohio Legislative Service Commission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563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334</TotalTime>
  <Words>155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 spends more dollars per capita in rural counties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Melaney Carter</dc:creator>
  <cp:lastModifiedBy>Zach Gleim</cp:lastModifiedBy>
  <cp:revision>16</cp:revision>
  <cp:lastPrinted>2022-05-16T19:03:05Z</cp:lastPrinted>
  <dcterms:created xsi:type="dcterms:W3CDTF">2022-06-06T15:46:54Z</dcterms:created>
  <dcterms:modified xsi:type="dcterms:W3CDTF">2022-09-08T12:47:20Z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