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69" r:id="rId2"/>
    <p:sldId id="266" r:id="rId3"/>
    <p:sldId id="268" r:id="rId4"/>
    <p:sldId id="267" r:id="rId5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State and Local Government Tax Collections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862" b="0" i="0" u="none" strike="noStrike" baseline="0" dirty="0" smtClean="0">
                <a:effectLst/>
              </a:rPr>
              <a:t>Per Capita, </a:t>
            </a:r>
            <a:r>
              <a:rPr lang="en-US" dirty="0" smtClean="0">
                <a:solidFill>
                  <a:schemeClr val="tx1"/>
                </a:solidFill>
              </a:rPr>
              <a:t>Selected Years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830631465184505E-2"/>
          <c:y val="0.16752638926441132"/>
          <c:w val="0.87860074108383512"/>
          <c:h val="0.68903784714366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50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9215686274509803E-3"/>
                  <c:y val="8.40925017519260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A40-47A5-A0AD-D99B69DB8A0A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FY 1993</c:v>
                </c:pt>
                <c:pt idx="1">
                  <c:v>FY 2000</c:v>
                </c:pt>
                <c:pt idx="2">
                  <c:v>FY 2010</c:v>
                </c:pt>
                <c:pt idx="3">
                  <c:v>FY 2020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2301.5562651739488</c:v>
                </c:pt>
                <c:pt idx="1">
                  <c:v>3099.7971516086163</c:v>
                </c:pt>
                <c:pt idx="2">
                  <c:v>4142.073253217347</c:v>
                </c:pt>
                <c:pt idx="3">
                  <c:v>5626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176470588235294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EF8-4178-A5AB-C893BDFF2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 1993</c:v>
                </c:pt>
                <c:pt idx="1">
                  <c:v>FY 2000</c:v>
                </c:pt>
                <c:pt idx="2">
                  <c:v>FY 2010</c:v>
                </c:pt>
                <c:pt idx="3">
                  <c:v>FY 2020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2040.7355056496283</c:v>
                </c:pt>
                <c:pt idx="1">
                  <c:v>3015.826125253237</c:v>
                </c:pt>
                <c:pt idx="2">
                  <c:v>3781.4503423220763</c:v>
                </c:pt>
                <c:pt idx="3">
                  <c:v>4856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Ohio’s State and Local Tax Burden</a:t>
            </a:r>
            <a:endParaRPr lang="en-US" dirty="0"/>
          </a:p>
        </p:txBody>
      </p:sp>
      <p:sp>
        <p:nvSpPr>
          <p:cNvPr id="30" name="Subtitle 2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3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Ohioans paid $4,856 per capita on average in state and local taxes in FY 2020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083895"/>
              </p:ext>
            </p:extLst>
          </p:nvPr>
        </p:nvGraphicFramePr>
        <p:xfrm>
          <a:off x="1219200" y="1600200"/>
          <a:ext cx="4114800" cy="381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39299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Combined State and Local Taxes, FY 2020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Taxes Per Capita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(dollars)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 Among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States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Average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$5,626</a:t>
                      </a: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--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$4,856</a:t>
                      </a: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Neighboring states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$4,715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$4,331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$4,259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$5,550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$4,265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defTabSz="6858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791200" y="1686703"/>
            <a:ext cx="5791200" cy="3730755"/>
          </a:xfrm>
        </p:spPr>
        <p:txBody>
          <a:bodyPr/>
          <a:lstStyle/>
          <a:p>
            <a:r>
              <a:rPr lang="en-US" sz="2400" dirty="0" smtClean="0"/>
              <a:t>Ohio’s combined state and local tax burden, measured by taxes per capita, was $4,856 in FY 2020.</a:t>
            </a:r>
          </a:p>
          <a:p>
            <a:r>
              <a:rPr lang="en-US" sz="2400" dirty="0" smtClean="0"/>
              <a:t>This was lower than the national average but higher than in neighboring states except Pennsylvania.</a:t>
            </a:r>
          </a:p>
          <a:p>
            <a:r>
              <a:rPr lang="en-US" sz="2400" dirty="0" smtClean="0"/>
              <a:t>Per-capita taxes in the 50 states ranged from $9,914 (New York) to $3,734 (Tennessee).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5626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U.S. Department of Commerce</a:t>
            </a: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791200" y="1762903"/>
            <a:ext cx="5791200" cy="4104497"/>
          </a:xfrm>
        </p:spPr>
        <p:txBody>
          <a:bodyPr/>
          <a:lstStyle/>
          <a:p>
            <a:r>
              <a:rPr lang="en-US" sz="2400" dirty="0" smtClean="0"/>
              <a:t>Measured relative to personal income, Ohio’s state and local tax burden of 9.4% in FY 2020 was lower than the national average, 9.8%.</a:t>
            </a:r>
          </a:p>
          <a:p>
            <a:r>
              <a:rPr lang="en-US" sz="2400" dirty="0" smtClean="0"/>
              <a:t>Compared to nearby states, Ohio’s taxes as a share of personal income were higher than in Michigan, lower than in West Virginia, and about the same as in the other states.</a:t>
            </a: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state and local </a:t>
            </a:r>
            <a:r>
              <a:rPr lang="en-US" dirty="0"/>
              <a:t>t</a:t>
            </a:r>
            <a:r>
              <a:rPr lang="en-US" dirty="0" smtClean="0"/>
              <a:t>ax burden in FY </a:t>
            </a:r>
            <a:r>
              <a:rPr lang="en-US" dirty="0" smtClean="0"/>
              <a:t>2020</a:t>
            </a:r>
            <a:br>
              <a:rPr lang="en-US" dirty="0" smtClean="0"/>
            </a:br>
            <a:r>
              <a:rPr lang="en-US" dirty="0" smtClean="0"/>
              <a:t>was </a:t>
            </a:r>
            <a:r>
              <a:rPr lang="en-US" dirty="0" smtClean="0"/>
              <a:t>about 9.4% of personal income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37274"/>
              </p:ext>
            </p:extLst>
          </p:nvPr>
        </p:nvGraphicFramePr>
        <p:xfrm>
          <a:off x="1219200" y="1600200"/>
          <a:ext cx="4114800" cy="381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Combined State and Local Taxes, FY 2020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Taxes as % of Personal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Income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 Among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States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Average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Neighboring states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marL="274320"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9.7%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marL="0" indent="457200" algn="ctr" fontAlgn="t"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562600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Commerce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67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state and local tax burden historically comes in below the U.S. average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494439"/>
              </p:ext>
            </p:extLst>
          </p:nvPr>
        </p:nvGraphicFramePr>
        <p:xfrm>
          <a:off x="1219200" y="1600200"/>
          <a:ext cx="6477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077200" y="1789176"/>
            <a:ext cx="3581400" cy="4535424"/>
          </a:xfrm>
        </p:spPr>
        <p:txBody>
          <a:bodyPr/>
          <a:lstStyle/>
          <a:p>
            <a:r>
              <a:rPr lang="en-US" sz="2400" dirty="0" smtClean="0"/>
              <a:t>The state and local tax burden in Ohio, on a per-capita basis, has been </a:t>
            </a:r>
            <a:r>
              <a:rPr lang="en-US" sz="2400" dirty="0"/>
              <a:t>lower historically than </a:t>
            </a:r>
            <a:r>
              <a:rPr lang="en-US" sz="2400" dirty="0" smtClean="0"/>
              <a:t>the average for all 50 states.</a:t>
            </a:r>
            <a:endParaRPr lang="en-US" sz="2400" dirty="0"/>
          </a:p>
          <a:p>
            <a:r>
              <a:rPr lang="en-US" sz="2400" dirty="0" smtClean="0"/>
              <a:t>Tax increases in years </a:t>
            </a:r>
            <a:r>
              <a:rPr lang="en-US" sz="2400" dirty="0"/>
              <a:t>shown, nationwide and in </a:t>
            </a:r>
            <a:r>
              <a:rPr lang="en-US" sz="2400" dirty="0" smtClean="0"/>
              <a:t>Ohio, </a:t>
            </a:r>
            <a:r>
              <a:rPr lang="en-US" sz="2400" dirty="0"/>
              <a:t>outpaced </a:t>
            </a:r>
            <a:r>
              <a:rPr lang="en-US" sz="2400" dirty="0" smtClean="0"/>
              <a:t>general price inflation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836264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Commerce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43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761</TotalTime>
  <Words>349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Ohio’s State and Local Tax Burden</vt:lpstr>
      <vt:lpstr>Ohioans paid $4,856 per capita on average in state and local taxes in FY 2020</vt:lpstr>
      <vt:lpstr>Ohio’s state and local tax burden in FY 2020 was about 9.4% of personal income</vt:lpstr>
      <vt:lpstr>Ohio’s state and local tax burden historically comes in below the U.S. average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Phil Cummins</dc:creator>
  <cp:lastModifiedBy>Linda Bayer</cp:lastModifiedBy>
  <cp:revision>50</cp:revision>
  <cp:lastPrinted>2022-07-08T16:38:51Z</cp:lastPrinted>
  <dcterms:created xsi:type="dcterms:W3CDTF">2022-06-07T16:15:50Z</dcterms:created>
  <dcterms:modified xsi:type="dcterms:W3CDTF">2022-09-20T13:22:22Z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