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5"/>
  </p:notesMasterIdLst>
  <p:handoutMasterIdLst>
    <p:handoutMasterId r:id="rId6"/>
  </p:handoutMasterIdLst>
  <p:sldIdLst>
    <p:sldId id="256" r:id="rId2"/>
    <p:sldId id="269" r:id="rId3"/>
    <p:sldId id="274" r:id="rId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 Makela" initials="EPM" lastIdx="6" clrIdx="0">
    <p:extLst>
      <p:ext uri="{19B8F6BF-5375-455C-9EA6-DF929625EA0E}">
        <p15:presenceInfo xmlns:p15="http://schemas.microsoft.com/office/powerpoint/2012/main" userId="Eric Makela" providerId="None"/>
      </p:ext>
    </p:extLst>
  </p:cmAuthor>
  <p:cmAuthor id="2" name="Melaney Carter" initials="MAC" lastIdx="2" clrIdx="1">
    <p:extLst>
      <p:ext uri="{19B8F6BF-5375-455C-9EA6-DF929625EA0E}">
        <p15:presenceInfo xmlns:p15="http://schemas.microsoft.com/office/powerpoint/2012/main" userId="Melaney Carter" providerId="None"/>
      </p:ext>
    </p:extLst>
  </p:cmAuthor>
  <p:cmAuthor id="3" name="Ross Miller" initials="RM" lastIdx="2" clrIdx="2">
    <p:extLst>
      <p:ext uri="{19B8F6BF-5375-455C-9EA6-DF929625EA0E}">
        <p15:presenceInfo xmlns:p15="http://schemas.microsoft.com/office/powerpoint/2012/main" userId="Ross Mill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75976" autoAdjust="0"/>
  </p:normalViewPr>
  <p:slideViewPr>
    <p:cSldViewPr>
      <p:cViewPr varScale="1">
        <p:scale>
          <a:sx n="115" d="100"/>
          <a:sy n="115" d="100"/>
        </p:scale>
        <p:origin x="144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</c:strCache>
            </c:strRef>
          </c:cat>
          <c:val>
            <c:numRef>
              <c:f>Sheet1!$B$2:$B$19</c:f>
              <c:numCache>
                <c:formatCode>"$"#,##0.00</c:formatCode>
                <c:ptCount val="18"/>
                <c:pt idx="0">
                  <c:v>8.4764321349999996</c:v>
                </c:pt>
                <c:pt idx="1">
                  <c:v>8.9093825669999998</c:v>
                </c:pt>
                <c:pt idx="2">
                  <c:v>9.2119118400000009</c:v>
                </c:pt>
                <c:pt idx="3">
                  <c:v>8.6315652539999999</c:v>
                </c:pt>
                <c:pt idx="4">
                  <c:v>8.4866212119999993</c:v>
                </c:pt>
                <c:pt idx="5">
                  <c:v>8.5866556359999997</c:v>
                </c:pt>
                <c:pt idx="6">
                  <c:v>8.9967528479999999</c:v>
                </c:pt>
                <c:pt idx="7">
                  <c:v>9.7605059149999995</c:v>
                </c:pt>
                <c:pt idx="8">
                  <c:v>9.2633582659999991</c:v>
                </c:pt>
                <c:pt idx="9">
                  <c:v>9.5173469980000007</c:v>
                </c:pt>
                <c:pt idx="10">
                  <c:v>9.3545086000000008</c:v>
                </c:pt>
                <c:pt idx="11">
                  <c:v>9.2713999999999999</c:v>
                </c:pt>
                <c:pt idx="12">
                  <c:v>9.4507899999999996</c:v>
                </c:pt>
                <c:pt idx="13">
                  <c:v>9.7469000000000001</c:v>
                </c:pt>
                <c:pt idx="14">
                  <c:v>9.4968500000000002</c:v>
                </c:pt>
                <c:pt idx="15">
                  <c:v>9.4329549999999998</c:v>
                </c:pt>
                <c:pt idx="16">
                  <c:v>9.818225</c:v>
                </c:pt>
                <c:pt idx="17">
                  <c:v>9.15395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DB-42A7-8295-BFB5412143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0-A309-4845-A37F-F02CB1E37B0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$</a:t>
                </a:r>
                <a:r>
                  <a:rPr lang="en-US" sz="1200" baseline="0" dirty="0" smtClean="0">
                    <a:solidFill>
                      <a:schemeClr val="tx1"/>
                    </a:solidFill>
                  </a:rPr>
                  <a:t> in billions</a:t>
                </a:r>
                <a:endParaRPr lang="en-US" sz="1200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</c:strCache>
            </c:strRef>
          </c:cat>
          <c:val>
            <c:numRef>
              <c:f>Sheet1!$B$2:$B$19</c:f>
              <c:numCache>
                <c:formatCode>_(* #,##0.000_);_(* \(#,##0.000\);_(* "-"??_);_(@_)</c:formatCode>
                <c:ptCount val="18"/>
                <c:pt idx="0">
                  <c:v>4.1900000000000007E-2</c:v>
                </c:pt>
                <c:pt idx="1">
                  <c:v>4.2599999999999999E-2</c:v>
                </c:pt>
                <c:pt idx="2">
                  <c:v>4.5999999999999999E-2</c:v>
                </c:pt>
                <c:pt idx="3">
                  <c:v>4.5100000000000001E-2</c:v>
                </c:pt>
                <c:pt idx="4">
                  <c:v>4.0099999999999997E-2</c:v>
                </c:pt>
                <c:pt idx="5">
                  <c:v>2.9500000000000002E-2</c:v>
                </c:pt>
                <c:pt idx="6">
                  <c:v>2.8199999999999999E-2</c:v>
                </c:pt>
                <c:pt idx="7">
                  <c:v>2.4799999999999999E-2</c:v>
                </c:pt>
                <c:pt idx="8">
                  <c:v>3.9699999999999999E-2</c:v>
                </c:pt>
                <c:pt idx="9">
                  <c:v>4.1100000000000005E-2</c:v>
                </c:pt>
                <c:pt idx="10">
                  <c:v>3.9399999999999998E-2</c:v>
                </c:pt>
                <c:pt idx="11">
                  <c:v>3.7599999999999995E-2</c:v>
                </c:pt>
                <c:pt idx="12">
                  <c:v>3.7699999999999997E-2</c:v>
                </c:pt>
                <c:pt idx="13">
                  <c:v>3.9800000000000002E-2</c:v>
                </c:pt>
                <c:pt idx="14">
                  <c:v>4.0199999999999993E-2</c:v>
                </c:pt>
                <c:pt idx="15">
                  <c:v>4.0899999999999999E-2</c:v>
                </c:pt>
                <c:pt idx="16">
                  <c:v>2.8900000000000002E-2</c:v>
                </c:pt>
                <c:pt idx="17">
                  <c:v>3.4300000000000004E-2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DB-42A7-8295-BFB5412143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Sheet1!$A$2:$A$19</c:f>
              <c:strCache>
                <c:ptCount val="18"/>
                <c:pt idx="0">
                  <c:v>FY05</c:v>
                </c:pt>
                <c:pt idx="1">
                  <c:v>FY06</c:v>
                </c:pt>
                <c:pt idx="2">
                  <c:v>FY07</c:v>
                </c:pt>
                <c:pt idx="3">
                  <c:v>FY08</c:v>
                </c:pt>
                <c:pt idx="4">
                  <c:v>FY09</c:v>
                </c:pt>
                <c:pt idx="5">
                  <c:v>FY10</c:v>
                </c:pt>
                <c:pt idx="6">
                  <c:v>FY11</c:v>
                </c:pt>
                <c:pt idx="7">
                  <c:v>FY12</c:v>
                </c:pt>
                <c:pt idx="8">
                  <c:v>FY13</c:v>
                </c:pt>
                <c:pt idx="9">
                  <c:v>FY14</c:v>
                </c:pt>
                <c:pt idx="10">
                  <c:v>FY15</c:v>
                </c:pt>
                <c:pt idx="11">
                  <c:v>FY16</c:v>
                </c:pt>
                <c:pt idx="12">
                  <c:v>FY17</c:v>
                </c:pt>
                <c:pt idx="13">
                  <c:v>FY18</c:v>
                </c:pt>
                <c:pt idx="14">
                  <c:v>FY19</c:v>
                </c:pt>
                <c:pt idx="15">
                  <c:v>FY20</c:v>
                </c:pt>
                <c:pt idx="16">
                  <c:v>FY21</c:v>
                </c:pt>
                <c:pt idx="17">
                  <c:v>FY22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0-A309-4845-A37F-F02CB1E37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Debt service ratio</a:t>
                </a:r>
              </a:p>
            </c:rich>
          </c:tx>
          <c:layout>
            <c:manualLayout>
              <c:xMode val="edge"/>
              <c:yMode val="edge"/>
              <c:x val="3.6231884057971015E-3"/>
              <c:y val="0.209105852192552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State </a:t>
            </a:r>
            <a:r>
              <a:rPr lang="en-US" dirty="0" smtClean="0"/>
              <a:t>GRF Debt</a:t>
            </a:r>
            <a:endParaRPr lang="en-US" dirty="0"/>
          </a:p>
        </p:txBody>
      </p:sp>
      <p:sp>
        <p:nvSpPr>
          <p:cNvPr id="30" name="Subtitle 29"/>
          <p:cNvSpPr>
            <a:spLocks noGrp="1"/>
          </p:cNvSpPr>
          <p:nvPr>
            <p:ph type="subTitle" idx="4294967295"/>
          </p:nvPr>
        </p:nvSpPr>
        <p:spPr>
          <a:xfrm>
            <a:off x="1828800" y="3962400"/>
            <a:ext cx="9144000" cy="1600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0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GRF-backed </a:t>
            </a:r>
            <a:r>
              <a:rPr lang="en-US" dirty="0"/>
              <a:t>d</a:t>
            </a:r>
            <a:r>
              <a:rPr lang="en-US" dirty="0" smtClean="0"/>
              <a:t>ebt </a:t>
            </a:r>
            <a:r>
              <a:rPr lang="en-US" dirty="0"/>
              <a:t>d</a:t>
            </a:r>
            <a:r>
              <a:rPr lang="en-US" dirty="0" smtClean="0"/>
              <a:t>ecreased </a:t>
            </a:r>
            <a:r>
              <a:rPr lang="en-US" dirty="0"/>
              <a:t>i</a:t>
            </a:r>
            <a:r>
              <a:rPr lang="en-US" dirty="0" smtClean="0"/>
              <a:t>n FY 2022</a:t>
            </a:r>
            <a:endParaRPr lang="en-US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49169111"/>
              </p:ext>
            </p:extLst>
          </p:nvPr>
        </p:nvGraphicFramePr>
        <p:xfrm>
          <a:off x="990601" y="1600200"/>
          <a:ext cx="10591800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914400" y="4267200"/>
            <a:ext cx="6858000" cy="1863728"/>
          </a:xfrm>
        </p:spPr>
        <p:txBody>
          <a:bodyPr/>
          <a:lstStyle/>
          <a:p>
            <a:r>
              <a:rPr lang="en-US" sz="1400" dirty="0" smtClean="0"/>
              <a:t>Debt backed by the state includes general obligation (G.O.) and special obligation (S.O.) bonds</a:t>
            </a:r>
            <a:r>
              <a:rPr lang="en-US" sz="1400" dirty="0"/>
              <a:t>. G.O. bonds are backed by state taxing power; S.O. bonds are backed by lease-rental agreements, subject to appropriation funding.</a:t>
            </a:r>
          </a:p>
          <a:p>
            <a:r>
              <a:rPr lang="en-US" sz="1400" dirty="0" smtClean="0"/>
              <a:t>GRF-backed debt declined from $9.82 billion at the end of FY 2021 to $9.15 billion at the end of FY 2022. </a:t>
            </a:r>
          </a:p>
          <a:p>
            <a:r>
              <a:rPr lang="en-US" sz="1400" dirty="0" smtClean="0"/>
              <a:t>On a per-capita basis, GRF-backed debt declined from $840 at the end of FY 2021 to $777 at the end of FY 2022.</a:t>
            </a:r>
          </a:p>
        </p:txBody>
      </p:sp>
      <p:graphicFrame>
        <p:nvGraphicFramePr>
          <p:cNvPr id="7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94099087"/>
              </p:ext>
            </p:extLst>
          </p:nvPr>
        </p:nvGraphicFramePr>
        <p:xfrm>
          <a:off x="7848601" y="3930322"/>
          <a:ext cx="3733800" cy="2089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</a:tblGrid>
              <a:tr h="558677">
                <a:tc gridSpan="2"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Outstanding GRF-Backed Debt as a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% of Annual Ohio Personal Income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3047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2018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1.73%</a:t>
                      </a:r>
                      <a:endParaRPr lang="en-US" sz="1200" dirty="0"/>
                    </a:p>
                  </a:txBody>
                  <a:tcPr marR="731520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3047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2019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1.68%</a:t>
                      </a:r>
                      <a:endParaRPr lang="en-US" sz="1200" dirty="0"/>
                    </a:p>
                  </a:txBody>
                  <a:tcPr marR="731520"/>
                </a:tc>
                <a:extLst>
                  <a:ext uri="{0D108BD9-81ED-4DB2-BD59-A6C34878D82A}">
                    <a16:rowId xmlns:a16="http://schemas.microsoft.com/office/drawing/2014/main" val="2187161019"/>
                  </a:ext>
                </a:extLst>
              </a:tr>
              <a:tr h="3047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2020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1.60%</a:t>
                      </a:r>
                      <a:endParaRPr lang="en-US" sz="1200" dirty="0"/>
                    </a:p>
                  </a:txBody>
                  <a:tcPr marR="731520"/>
                </a:tc>
                <a:extLst>
                  <a:ext uri="{0D108BD9-81ED-4DB2-BD59-A6C34878D82A}">
                    <a16:rowId xmlns:a16="http://schemas.microsoft.com/office/drawing/2014/main" val="1541867060"/>
                  </a:ext>
                </a:extLst>
              </a:tr>
              <a:tr h="31187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2021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1.58%</a:t>
                      </a:r>
                      <a:endParaRPr lang="en-US" sz="1200" dirty="0"/>
                    </a:p>
                  </a:txBody>
                  <a:tcPr marR="73152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047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FY 2022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1.38%</a:t>
                      </a:r>
                      <a:endParaRPr lang="en-US" sz="1200" dirty="0"/>
                    </a:p>
                  </a:txBody>
                  <a:tcPr marR="731520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08902" y="3927475"/>
            <a:ext cx="37440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Office of Budget and Management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384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Ohio’s debt service ratio remained below constitutional 5% limitation in FY 2022</a:t>
            </a:r>
            <a:endParaRPr lang="en-US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40551468"/>
              </p:ext>
            </p:extLst>
          </p:nvPr>
        </p:nvGraphicFramePr>
        <p:xfrm>
          <a:off x="1066801" y="1600200"/>
          <a:ext cx="10515600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1066802" y="4343400"/>
            <a:ext cx="10591798" cy="1752600"/>
          </a:xfrm>
        </p:spPr>
        <p:txBody>
          <a:bodyPr>
            <a:normAutofit/>
          </a:bodyPr>
          <a:lstStyle/>
          <a:p>
            <a:r>
              <a:rPr lang="en-US" sz="1400" dirty="0" smtClean="0"/>
              <a:t>Ohio’s debt service ratio was 3.43% at the end of FY 2022, up from 2.89% at the end of FY 2021, but down from 4.09% at the end of FY 2020. The ratio equals debt service paid from the GRF in a fiscal year divided by the sum of GRF revenue and net lottery profits.</a:t>
            </a:r>
          </a:p>
          <a:p>
            <a:r>
              <a:rPr lang="en-US" sz="1400" dirty="0" smtClean="0"/>
              <a:t>The Ohio Constitution imposes a “cap” on the amount of GRF-backed debt the state may issue. If it would cause the projected debt service ratio in any future year to exceed 5%, the state could not issue new GRF-backed debt without a 3/5 vote by both the House and Senate.</a:t>
            </a:r>
          </a:p>
          <a:p>
            <a:r>
              <a:rPr lang="en-US" sz="1400" dirty="0"/>
              <a:t>Debt restructuring can reduce debt service paid in the current fiscal year, but </a:t>
            </a:r>
            <a:r>
              <a:rPr lang="en-US" sz="1400" dirty="0" smtClean="0"/>
              <a:t>usually </a:t>
            </a:r>
            <a:r>
              <a:rPr lang="en-US" sz="1400" dirty="0"/>
              <a:t>results in increased debt service </a:t>
            </a:r>
            <a:r>
              <a:rPr lang="en-US" sz="1400" dirty="0" smtClean="0"/>
              <a:t>payments in </a:t>
            </a:r>
            <a:r>
              <a:rPr lang="en-US" sz="1400" dirty="0"/>
              <a:t>at least some future fiscal </a:t>
            </a:r>
            <a:r>
              <a:rPr lang="en-US" sz="1400" dirty="0" smtClean="0"/>
              <a:t>years. </a:t>
            </a:r>
            <a:r>
              <a:rPr lang="en-US" sz="1400" dirty="0"/>
              <a:t>Decreases in the debt service ratio from FY </a:t>
            </a:r>
            <a:r>
              <a:rPr lang="en-US" sz="1400" dirty="0" smtClean="0"/>
              <a:t>2009 </a:t>
            </a:r>
            <a:r>
              <a:rPr lang="en-US" sz="1400" dirty="0"/>
              <a:t>to FY </a:t>
            </a:r>
            <a:r>
              <a:rPr lang="en-US" sz="1400" dirty="0" smtClean="0"/>
              <a:t>2012, and again in FY 2021 </a:t>
            </a:r>
            <a:r>
              <a:rPr lang="en-US" sz="1400" dirty="0"/>
              <a:t>were due to </a:t>
            </a:r>
            <a:r>
              <a:rPr lang="en-US" sz="1400" dirty="0" smtClean="0"/>
              <a:t>debt </a:t>
            </a:r>
            <a:r>
              <a:rPr lang="en-US" sz="1400" dirty="0"/>
              <a:t>restructuring </a:t>
            </a:r>
            <a:r>
              <a:rPr lang="en-US" sz="1400" dirty="0" smtClean="0"/>
              <a:t>and, for the earlier period, the 2007 tobacco securitization.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08902" y="3927475"/>
            <a:ext cx="30582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Office of Budget and Management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242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2393</TotalTime>
  <Words>352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Georgia</vt:lpstr>
      <vt:lpstr>Times New Roman</vt:lpstr>
      <vt:lpstr>Wingdings</vt:lpstr>
      <vt:lpstr>Layers</vt:lpstr>
      <vt:lpstr>State GRF Debt</vt:lpstr>
      <vt:lpstr>GRF-backed debt decreased in FY 2022</vt:lpstr>
      <vt:lpstr>Ohio’s debt service ratio remained below constitutional 5% limitation in FY 2022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Eric Makela</dc:creator>
  <cp:lastModifiedBy>Melaney Carter</cp:lastModifiedBy>
  <cp:revision>49</cp:revision>
  <cp:lastPrinted>2022-05-16T19:03:05Z</cp:lastPrinted>
  <dcterms:created xsi:type="dcterms:W3CDTF">2022-06-07T16:48:45Z</dcterms:created>
  <dcterms:modified xsi:type="dcterms:W3CDTF">2022-09-15T21:27:35Z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