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State-Source Receipts by Category, FY 2022</a:t>
            </a:r>
            <a:endParaRPr lang="en-US" sz="1600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52"/>
          <c:y val="1.681850035038542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State-Source Receipts by 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5.5442125984251946E-2"/>
                  <c:y val="-0.1946141070137781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0.14686062992125984"/>
                  <c:y val="0.156539847375420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2.3892716535433161E-2"/>
                  <c:y val="-8.181692775438835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E11DBC-553D-45A4-9E9B-C59E2623A10F}" type="CATEGORYNAME">
                      <a:rPr lang="en-US"/>
                      <a:pPr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4.5%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2.4803149606299211E-5"/>
                  <c:y val="-2.782954162965088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6"/>
              <c:layout>
                <c:manualLayout>
                  <c:x val="-3.9372145669291342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Business Taxes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FEC8556-50DB-4F51-B533-642440F58277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96240157480312"/>
                      <c:h val="0.202438682550805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General Sales and Use Tax</c:v>
                </c:pt>
                <c:pt idx="1">
                  <c:v>Income Tax</c:v>
                </c:pt>
                <c:pt idx="2">
                  <c:v>Lottery</c:v>
                </c:pt>
                <c:pt idx="3">
                  <c:v>All Other </c:v>
                </c:pt>
                <c:pt idx="4">
                  <c:v>Commercial Activity Tax</c:v>
                </c:pt>
                <c:pt idx="5">
                  <c:v>Other Business Taxes</c:v>
                </c:pt>
              </c:strCache>
            </c:strRef>
          </c:cat>
          <c:val>
            <c:numRef>
              <c:f>Sheet1!$B$2:$B$7</c:f>
              <c:numCache>
                <c:formatCode>"$"#,##0.00</c:formatCode>
                <c:ptCount val="6"/>
                <c:pt idx="0">
                  <c:v>13.276999999999999</c:v>
                </c:pt>
                <c:pt idx="1">
                  <c:v>11.234999999999999</c:v>
                </c:pt>
                <c:pt idx="2">
                  <c:v>1.41</c:v>
                </c:pt>
                <c:pt idx="3">
                  <c:v>1.62</c:v>
                </c:pt>
                <c:pt idx="4">
                  <c:v>2</c:v>
                </c:pt>
                <c:pt idx="5">
                  <c:v>1.62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09C-4202-A848-8528B0E485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09C-4202-A848-8528B0E485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09C-4202-A848-8528B0E485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09C-4202-A848-8528B0E485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09C-4202-A848-8528B0E485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009C-4202-A848-8528B0E485D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009C-4202-A848-8528B0E485D0}"/>
              </c:ext>
            </c:extLst>
          </c:dPt>
          <c:cat>
            <c:strRef>
              <c:f>Sheet1!$A$2:$A$7</c:f>
              <c:strCache>
                <c:ptCount val="6"/>
                <c:pt idx="0">
                  <c:v>General Sales and Use Tax</c:v>
                </c:pt>
                <c:pt idx="1">
                  <c:v>Income Tax</c:v>
                </c:pt>
                <c:pt idx="2">
                  <c:v>Lottery</c:v>
                </c:pt>
                <c:pt idx="3">
                  <c:v>All Other </c:v>
                </c:pt>
                <c:pt idx="4">
                  <c:v>Commercial Activity Tax</c:v>
                </c:pt>
                <c:pt idx="5">
                  <c:v>Other Business Taxes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1-4D34-4837-9FE0-E42E224EFB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009C-4202-A848-8528B0E485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009C-4202-A848-8528B0E485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009C-4202-A848-8528B0E485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009C-4202-A848-8528B0E485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009C-4202-A848-8528B0E485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009C-4202-A848-8528B0E485D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009C-4202-A848-8528B0E485D0}"/>
              </c:ext>
            </c:extLst>
          </c:dPt>
          <c:cat>
            <c:strRef>
              <c:f>Sheet1!$A$2:$A$7</c:f>
              <c:strCache>
                <c:ptCount val="6"/>
                <c:pt idx="0">
                  <c:v>General Sales and Use Tax</c:v>
                </c:pt>
                <c:pt idx="1">
                  <c:v>Income Tax</c:v>
                </c:pt>
                <c:pt idx="2">
                  <c:v>Lottery</c:v>
                </c:pt>
                <c:pt idx="3">
                  <c:v>All Other </c:v>
                </c:pt>
                <c:pt idx="4">
                  <c:v>Commercial Activity Tax</c:v>
                </c:pt>
                <c:pt idx="5">
                  <c:v>Other Business Taxes</c:v>
                </c:pt>
              </c:strCache>
            </c:strRef>
          </c:cat>
          <c:val>
            <c:numRef>
              <c:f>Sheet1!$D$2:$D$7</c:f>
              <c:numCache>
                <c:formatCode>"$"#,##0.0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&quot;$&quot;#,##0.00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D34-4837-9FE0-E42E224EFB6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009C-4202-A848-8528B0E485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009C-4202-A848-8528B0E485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009C-4202-A848-8528B0E485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009C-4202-A848-8528B0E485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009C-4202-A848-8528B0E485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009C-4202-A848-8528B0E485D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009C-4202-A848-8528B0E485D0}"/>
              </c:ext>
            </c:extLst>
          </c:dPt>
          <c:cat>
            <c:strRef>
              <c:f>Sheet1!$A$2:$A$7</c:f>
              <c:strCache>
                <c:ptCount val="6"/>
                <c:pt idx="0">
                  <c:v>General Sales and Use Tax</c:v>
                </c:pt>
                <c:pt idx="1">
                  <c:v>Income Tax</c:v>
                </c:pt>
                <c:pt idx="2">
                  <c:v>Lottery</c:v>
                </c:pt>
                <c:pt idx="3">
                  <c:v>All Other </c:v>
                </c:pt>
                <c:pt idx="4">
                  <c:v>Commercial Activity Tax</c:v>
                </c:pt>
                <c:pt idx="5">
                  <c:v>Other Business Taxes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D34-4837-9FE0-E42E224EF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plitType val="pos"/>
        <c:splitPos val="2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0.04445</cdr:x>
      <cdr:y>0.10091</cdr:y>
    </cdr:from>
    <cdr:to>
      <cdr:x>0.34945</cdr:x>
      <cdr:y>0.15697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829" y="457201"/>
          <a:ext cx="1549400" cy="253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Total: $31.15 </a:t>
          </a:r>
          <a:r>
            <a:rPr lang="en-US" sz="1200" dirty="0"/>
            <a:t>billion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941387"/>
          </a:xfrm>
        </p:spPr>
        <p:txBody>
          <a:bodyPr/>
          <a:lstStyle/>
          <a:p>
            <a:r>
              <a:rPr lang="en-US" dirty="0" smtClean="0"/>
              <a:t>Sales and income taxes lead state-source GRF</a:t>
            </a:r>
            <a:br>
              <a:rPr lang="en-US" dirty="0" smtClean="0"/>
            </a:br>
            <a:r>
              <a:rPr lang="en-US" dirty="0" smtClean="0"/>
              <a:t>and lottery profits receipts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477000" y="1600200"/>
            <a:ext cx="5181600" cy="4419600"/>
          </a:xfrm>
        </p:spPr>
        <p:txBody>
          <a:bodyPr/>
          <a:lstStyle/>
          <a:p>
            <a:r>
              <a:rPr lang="en-US" sz="1700" dirty="0" smtClean="0"/>
              <a:t>Receipts from the sales tax ($13.28 billion) and the income tax ($11.23 billion) accounted for 78.7% of state-source receipts of $31.15 billion in FY 2022.</a:t>
            </a:r>
            <a:endParaRPr lang="en-US" sz="1700" dirty="0"/>
          </a:p>
          <a:p>
            <a:r>
              <a:rPr lang="en-US" sz="1700" dirty="0" smtClean="0"/>
              <a:t>Business taxes totaled $3.61 billion, including $2.00 billion from the commercial activity tax.</a:t>
            </a:r>
            <a:endParaRPr lang="en-US" sz="1700" dirty="0"/>
          </a:p>
          <a:p>
            <a:r>
              <a:rPr lang="en-US" sz="1700" dirty="0" smtClean="0"/>
              <a:t>All other receipts adding up to $1.62 billion  primarily include the cigarette tax ($884.6 million), but also various other tax and nontax sources.</a:t>
            </a:r>
            <a:endParaRPr lang="en-US" sz="1700" dirty="0"/>
          </a:p>
          <a:p>
            <a:r>
              <a:rPr lang="en-US" sz="1700" dirty="0" smtClean="0"/>
              <a:t>Lottery profits, $1.41 billion in FY 2022, are used to help fund state education aid for schools. </a:t>
            </a:r>
          </a:p>
          <a:p>
            <a:r>
              <a:rPr lang="en-US" sz="1700" dirty="0" smtClean="0"/>
              <a:t>State-source GRF and lottery profits receipts increased 7.1% in FY 2022, after rising 16.6% in FY 2021. Responses to the COVID-19 pandemic in 2020 included an extension of the deadline to file income taxes until July 2020, which transferred a large amount of receipts from FY 2020 to FY 2021.</a:t>
            </a:r>
            <a:endParaRPr lang="en-US" sz="17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7801115"/>
              </p:ext>
            </p:extLst>
          </p:nvPr>
        </p:nvGraphicFramePr>
        <p:xfrm>
          <a:off x="990600" y="1600199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5758190"/>
            <a:ext cx="289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</a:t>
            </a:r>
            <a:r>
              <a:rPr lang="en-US" sz="1100" dirty="0">
                <a:latin typeface="+mn-lt"/>
              </a:rPr>
              <a:t>: </a:t>
            </a:r>
            <a:r>
              <a:rPr lang="en-US" sz="1100" dirty="0" smtClean="0">
                <a:latin typeface="+mn-lt"/>
              </a:rPr>
              <a:t>Ohio Administrative Knowledge 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796</TotalTime>
  <Words>202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Sales and income taxes lead state-source GRF and lottery profits receipts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27</cp:revision>
  <cp:lastPrinted>2022-05-16T19:03:05Z</cp:lastPrinted>
  <dcterms:created xsi:type="dcterms:W3CDTF">2022-06-06T15:46:54Z</dcterms:created>
  <dcterms:modified xsi:type="dcterms:W3CDTF">2022-09-16T16:07:17Z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