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 Sherrock" initials="RS" lastIdx="2" clrIdx="0">
    <p:extLst>
      <p:ext uri="{19B8F6BF-5375-455C-9EA6-DF929625EA0E}">
        <p15:presenceInfo xmlns:p15="http://schemas.microsoft.com/office/powerpoint/2012/main" userId="Ryan Sherro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5" d="100"/>
          <a:sy n="105" d="100"/>
        </p:scale>
        <p:origin x="120" y="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Child</a:t>
            </a:r>
            <a:r>
              <a:rPr lang="en-US" baseline="0" dirty="0" smtClean="0"/>
              <a:t> Care Expenditures to Providers by Funding Source, FY 2021*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230162154388237"/>
          <c:y val="0.16076544040964749"/>
          <c:w val="0.55366177686693274"/>
          <c:h val="0.6797585375409013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Donut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8A-4ACC-8A82-D6781CCC0C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8A-4ACC-8A82-D6781CCC0CE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8A-4ACC-8A82-D6781CCC0CE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8A-4ACC-8A82-D6781CCC0CEC}"/>
              </c:ext>
            </c:extLst>
          </c:dPt>
          <c:dLbls>
            <c:dLbl>
              <c:idx val="0"/>
              <c:layout>
                <c:manualLayout>
                  <c:x val="1.7397260273972603E-2"/>
                  <c:y val="-4.765241765942537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48A-4ACC-8A82-D6781CCC0CEC}"/>
                </c:ext>
              </c:extLst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48A-4ACC-8A82-D6781CCC0CEC}"/>
                </c:ext>
              </c:extLst>
            </c:dLbl>
            <c:dLbl>
              <c:idx val="3"/>
              <c:layout>
                <c:manualLayout>
                  <c:x val="0.20319922338474813"/>
                  <c:y val="-0.10932025227750526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48A-4ACC-8A82-D6781CCC0CE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Federal Child Care and Development Grant</c:v>
                </c:pt>
                <c:pt idx="1">
                  <c:v>Federal TANF</c:v>
                </c:pt>
                <c:pt idx="2">
                  <c:v>State GRF</c:v>
                </c:pt>
                <c:pt idx="3">
                  <c:v>State Non-GRF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35.200000000000003</c:v>
                </c:pt>
                <c:pt idx="1">
                  <c:v>32.4</c:v>
                </c:pt>
                <c:pt idx="2">
                  <c:v>30.6</c:v>
                </c:pt>
                <c:pt idx="3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8A-4ACC-8A82-D6781CCC0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53"/>
        <c:holeSize val="4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0.35616</cdr:x>
      <cdr:y>0.44113</cdr:y>
    </cdr:from>
    <cdr:to>
      <cdr:x>0.67616</cdr:x>
      <cdr:y>0.55886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81200" y="1998661"/>
          <a:ext cx="1780032" cy="5334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 smtClean="0">
              <a:solidFill>
                <a:schemeClr val="tx1"/>
              </a:solidFill>
            </a:rPr>
            <a:t>Total:</a:t>
          </a:r>
        </a:p>
        <a:p xmlns:a="http://schemas.openxmlformats.org/drawingml/2006/main">
          <a:pPr algn="ctr"/>
          <a:r>
            <a:rPr lang="en-US" sz="1200" dirty="0" smtClean="0">
              <a:solidFill>
                <a:schemeClr val="tx1"/>
              </a:solidFill>
            </a:rPr>
            <a:t>$607.8 million</a:t>
          </a:r>
          <a:endParaRPr lang="en-US" sz="12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0.06849</cdr:x>
      <cdr:y>0.85774</cdr:y>
    </cdr:from>
    <cdr:to>
      <cdr:x>1</cdr:x>
      <cdr:y>0.97547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0982" y="3886183"/>
          <a:ext cx="5181618" cy="5334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*Includes only amounts issued to providers for publicly funded child care and Step Up to Quality payments. 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Majority of subsidized child care was funded by federal grants in FY 2021</a:t>
            </a:r>
            <a:endParaRPr lang="en-US" dirty="0"/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6502400" y="1600200"/>
            <a:ext cx="5080000" cy="4530725"/>
          </a:xfrm>
        </p:spPr>
        <p:txBody>
          <a:bodyPr/>
          <a:lstStyle/>
          <a:p>
            <a:r>
              <a:rPr lang="en-US" sz="1400" dirty="0" smtClean="0"/>
              <a:t>Of the approximately $607.8 million spent on subsidized child care (“publicly funded child care”) payments to providers in FY 2021, the largest funding source (35.2%) was the federal Child Care and Development Fund grant. </a:t>
            </a:r>
          </a:p>
          <a:p>
            <a:r>
              <a:rPr lang="en-US" sz="1400" dirty="0" smtClean="0"/>
              <a:t>Federal Temporary Assistance for Needy Families (TANF) Block Grant funds make up a large portion of child care spending (32.4%). TANF funds are also used </a:t>
            </a:r>
            <a:r>
              <a:rPr lang="en-US" sz="1400" dirty="0"/>
              <a:t>for cash assistance and other programs for low-income families. </a:t>
            </a:r>
            <a:endParaRPr lang="en-US" sz="1400" dirty="0" smtClean="0"/>
          </a:p>
          <a:p>
            <a:r>
              <a:rPr lang="en-US" sz="1400" dirty="0" smtClean="0"/>
              <a:t>State funds expended for child care are used to meet federal maintenance of effort and matching requirements. </a:t>
            </a:r>
          </a:p>
          <a:p>
            <a:r>
              <a:rPr lang="en-US" sz="1400" dirty="0" smtClean="0"/>
              <a:t>A monthly average of 120,000 children were authorized to receive care in FY 2021. Families with incomes up to 142% </a:t>
            </a:r>
            <a:r>
              <a:rPr lang="en-US" sz="1400" dirty="0" smtClean="0"/>
              <a:t>federal </a:t>
            </a:r>
            <a:r>
              <a:rPr lang="en-US" sz="1400" smtClean="0"/>
              <a:t>poverty level (FPL) </a:t>
            </a:r>
            <a:r>
              <a:rPr lang="en-US" sz="1400" dirty="0" smtClean="0"/>
              <a:t>(150% FPL for a child with special needs) are eligible for initial services and can continue to receive services until their incomes reach 300% FPL. Families pay copayments based on income and family size.</a:t>
            </a:r>
          </a:p>
          <a:p>
            <a:r>
              <a:rPr lang="en-US" sz="1400" dirty="0" smtClean="0"/>
              <a:t>Significant federal funding has been provided to address COVID-19 impacts on the child care industry, including funds to address the child care workforce shortage, help families with copayments, and to help stabilize providers.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35054945"/>
              </p:ext>
            </p:extLst>
          </p:nvPr>
        </p:nvGraphicFramePr>
        <p:xfrm>
          <a:off x="533400" y="1491807"/>
          <a:ext cx="5562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5791200"/>
            <a:ext cx="528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Department of Job and Family Services; Public Assistance Monthly Statistics 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749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2782</TotalTime>
  <Words>276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Majority of subsidized child care was funded by federal grants in FY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Ryan Sherrock</dc:creator>
  <cp:lastModifiedBy>Melaney Carter</cp:lastModifiedBy>
  <cp:revision>78</cp:revision>
  <cp:lastPrinted>2022-07-19T17:11:30Z</cp:lastPrinted>
  <dcterms:created xsi:type="dcterms:W3CDTF">2022-06-22T17:12:48Z</dcterms:created>
  <dcterms:modified xsi:type="dcterms:W3CDTF">2022-09-16T16:52:42Z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