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0" dirty="0" smtClean="0">
                <a:solidFill>
                  <a:schemeClr val="tx1"/>
                </a:solidFill>
              </a:rPr>
              <a:t>Ohio’s SNAP</a:t>
            </a:r>
            <a:r>
              <a:rPr lang="en-US" sz="1860" baseline="0" dirty="0" smtClean="0">
                <a:solidFill>
                  <a:schemeClr val="tx1"/>
                </a:solidFill>
              </a:rPr>
              <a:t> Caseload </a:t>
            </a:r>
            <a:r>
              <a:rPr lang="en-US" sz="1860" baseline="0" smtClean="0">
                <a:solidFill>
                  <a:schemeClr val="tx1"/>
                </a:solidFill>
              </a:rPr>
              <a:t>CY </a:t>
            </a:r>
            <a:r>
              <a:rPr lang="en-US" sz="1860" baseline="0" smtClean="0">
                <a:solidFill>
                  <a:schemeClr val="tx1"/>
                </a:solidFill>
              </a:rPr>
              <a:t>2011-CY 2021</a:t>
            </a:r>
            <a:endParaRPr lang="en-US" sz="186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Assistance Groups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854883</c:v>
                </c:pt>
                <c:pt idx="1">
                  <c:v>878186</c:v>
                </c:pt>
                <c:pt idx="2">
                  <c:v>887907</c:v>
                </c:pt>
                <c:pt idx="3">
                  <c:v>839860</c:v>
                </c:pt>
                <c:pt idx="4">
                  <c:v>811032</c:v>
                </c:pt>
                <c:pt idx="5">
                  <c:v>774432</c:v>
                </c:pt>
                <c:pt idx="6">
                  <c:v>722864</c:v>
                </c:pt>
                <c:pt idx="7">
                  <c:v>664383</c:v>
                </c:pt>
                <c:pt idx="8">
                  <c:v>662989</c:v>
                </c:pt>
                <c:pt idx="9">
                  <c:v>734737</c:v>
                </c:pt>
                <c:pt idx="10">
                  <c:v>762465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Persons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1787105</c:v>
                </c:pt>
                <c:pt idx="1">
                  <c:v>1811989</c:v>
                </c:pt>
                <c:pt idx="2">
                  <c:v>1818861</c:v>
                </c:pt>
                <c:pt idx="3">
                  <c:v>1728941</c:v>
                </c:pt>
                <c:pt idx="4">
                  <c:v>1656083</c:v>
                </c:pt>
                <c:pt idx="5">
                  <c:v>1575971</c:v>
                </c:pt>
                <c:pt idx="6">
                  <c:v>1463927</c:v>
                </c:pt>
                <c:pt idx="7">
                  <c:v>1343534</c:v>
                </c:pt>
                <c:pt idx="8">
                  <c:v>1333940</c:v>
                </c:pt>
                <c:pt idx="9">
                  <c:v>1480105</c:v>
                </c:pt>
                <c:pt idx="10">
                  <c:v>1526393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  <c:majorUnit val="25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Nutrition Assistance Program (SNAP) caseload increases during pandemic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840942"/>
              </p:ext>
            </p:extLst>
          </p:nvPr>
        </p:nvGraphicFramePr>
        <p:xfrm>
          <a:off x="1219200" y="1600201"/>
          <a:ext cx="6858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76400"/>
            <a:ext cx="3429000" cy="4535424"/>
          </a:xfrm>
        </p:spPr>
        <p:txBody>
          <a:bodyPr/>
          <a:lstStyle/>
          <a:p>
            <a:r>
              <a:rPr lang="en-US" sz="1500" dirty="0" smtClean="0"/>
              <a:t>The average monthly SNAP caseload rose </a:t>
            </a:r>
            <a:r>
              <a:rPr lang="en-US" sz="1500" dirty="0"/>
              <a:t>from 1.3 million individuals in 663,000 assistance groups in </a:t>
            </a:r>
            <a:r>
              <a:rPr lang="en-US" sz="1500" dirty="0" smtClean="0"/>
              <a:t>CY 2019 </a:t>
            </a:r>
            <a:r>
              <a:rPr lang="en-US" sz="1500" dirty="0"/>
              <a:t>to 1.5 million in 762,000 assistance groups in </a:t>
            </a:r>
            <a:r>
              <a:rPr lang="en-US" sz="1500" dirty="0" smtClean="0"/>
              <a:t>CY 2021.</a:t>
            </a:r>
            <a:endParaRPr lang="en-US" sz="1500" dirty="0"/>
          </a:p>
          <a:p>
            <a:r>
              <a:rPr lang="en-US" sz="1500" dirty="0" smtClean="0"/>
              <a:t>Ohio disbursed $4.22 billion in SNAP benefits in 2021 compared to $2.01 billion in 2019. Benefits are paid by the federal government. </a:t>
            </a:r>
          </a:p>
          <a:p>
            <a:pPr lvl="1"/>
            <a:r>
              <a:rPr lang="en-US" sz="1300" dirty="0" smtClean="0"/>
              <a:t>Average 2021 monthly benefit </a:t>
            </a:r>
            <a:r>
              <a:rPr lang="en-US" sz="1300" dirty="0"/>
              <a:t>of $</a:t>
            </a:r>
            <a:r>
              <a:rPr lang="en-US" sz="1300" dirty="0" smtClean="0"/>
              <a:t>231.</a:t>
            </a:r>
          </a:p>
          <a:p>
            <a:r>
              <a:rPr lang="en-US" sz="1500" dirty="0" smtClean="0"/>
              <a:t>Many actions were taken during the pandemic to increase food security, including increasing benefits and ensuring assistance groups received maximum monthly benefit amounts.</a:t>
            </a:r>
          </a:p>
          <a:p>
            <a:r>
              <a:rPr lang="en-US" sz="1500" dirty="0" smtClean="0"/>
              <a:t>SNAP helps low-income households (under 130% FPL) purchase food from authorized merchants.</a:t>
            </a:r>
          </a:p>
          <a:p>
            <a:pPr marL="342900" lvl="1" indent="0">
              <a:buNone/>
            </a:pPr>
            <a:endParaRPr lang="en-US" sz="1400" dirty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9982" y="5791200"/>
            <a:ext cx="5313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Department of Job and Family Services; Public Assistance Monthly Statistics</a:t>
            </a: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631</TotalTime>
  <Words>135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Supplemental Nutrition Assistance Program (SNAP) caseload increases during pandemic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Jacquelyn Schroeder</dc:creator>
  <cp:lastModifiedBy>Zach Gleim</cp:lastModifiedBy>
  <cp:revision>32</cp:revision>
  <cp:lastPrinted>2022-06-29T18:38:47Z</cp:lastPrinted>
  <dcterms:created xsi:type="dcterms:W3CDTF">2022-06-13T16:39:35Z</dcterms:created>
  <dcterms:modified xsi:type="dcterms:W3CDTF">2022-09-20T13:36:36Z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