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00" d="100"/>
          <a:sy n="100" d="100"/>
        </p:scale>
        <p:origin x="108" y="2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Ohio’s TANF Expenditures, FFY 2020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200925196850397"/>
          <c:y val="0.13467049975445433"/>
          <c:w val="0.65598149606299216"/>
          <c:h val="0.7355083347587858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Donut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8A-4ACC-8A82-D6781CCC0C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8A-4ACC-8A82-D6781CCC0CE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8A-4ACC-8A82-D6781CCC0CE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8A-4ACC-8A82-D6781CCC0CEC}"/>
              </c:ext>
            </c:extLst>
          </c:dPt>
          <c:dLbls>
            <c:dLbl>
              <c:idx val="1"/>
              <c:layout>
                <c:manualLayout>
                  <c:x val="1.9999999999999987E-2"/>
                  <c:y val="-1.0277853705703596E-1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27499999999998"/>
                      <c:h val="9.03153468815697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48A-4ACC-8A82-D6781CCC0CE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Support Services</c:v>
                </c:pt>
                <c:pt idx="1">
                  <c:v>Administration</c:v>
                </c:pt>
                <c:pt idx="2">
                  <c:v>Cash Assistance</c:v>
                </c:pt>
                <c:pt idx="3">
                  <c:v>Child Care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33.200000000000003</c:v>
                </c:pt>
                <c:pt idx="1">
                  <c:v>10.7</c:v>
                </c:pt>
                <c:pt idx="2">
                  <c:v>20.7</c:v>
                </c:pt>
                <c:pt idx="3">
                  <c:v>35.4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8A-4ACC-8A82-D6781CCC0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</cdr:x>
      <cdr:y>0.4541</cdr:y>
    </cdr:from>
    <cdr:to>
      <cdr:x>0.66</cdr:x>
      <cdr:y>0.58409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27200" y="2057400"/>
          <a:ext cx="1625600" cy="588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 smtClean="0">
              <a:solidFill>
                <a:schemeClr val="tx1"/>
              </a:solidFill>
            </a:rPr>
            <a:t>Total:</a:t>
          </a:r>
        </a:p>
        <a:p xmlns:a="http://schemas.openxmlformats.org/drawingml/2006/main">
          <a:pPr algn="ctr"/>
          <a:r>
            <a:rPr lang="en-US" sz="1200" dirty="0" smtClean="0">
              <a:solidFill>
                <a:schemeClr val="tx1"/>
              </a:solidFill>
            </a:rPr>
            <a:t>$1.19 billion</a:t>
          </a:r>
          <a:endParaRPr lang="en-US" sz="12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Child care accounted </a:t>
            </a:r>
            <a:r>
              <a:rPr lang="en-US" sz="3200" dirty="0"/>
              <a:t>for </a:t>
            </a:r>
            <a:r>
              <a:rPr lang="en-US" sz="3200" dirty="0" smtClean="0"/>
              <a:t>over a third of Temporary Assistance for Needy Families (TANF) expenditures</a:t>
            </a:r>
            <a:endParaRPr lang="en-US" sz="3200" dirty="0"/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6502400" y="1600200"/>
            <a:ext cx="5080000" cy="4530725"/>
          </a:xfrm>
        </p:spPr>
        <p:txBody>
          <a:bodyPr/>
          <a:lstStyle/>
          <a:p>
            <a:r>
              <a:rPr lang="en-US" sz="1500" dirty="0" smtClean="0">
                <a:solidFill>
                  <a:prstClr val="black"/>
                </a:solidFill>
              </a:rPr>
              <a:t>The largest TANF expenditure in FFY 2020 was for </a:t>
            </a:r>
            <a:r>
              <a:rPr lang="en-US" sz="1500" dirty="0">
                <a:solidFill>
                  <a:prstClr val="black"/>
                </a:solidFill>
              </a:rPr>
              <a:t>c</a:t>
            </a:r>
            <a:r>
              <a:rPr lang="en-US" sz="1500" dirty="0" smtClean="0">
                <a:solidFill>
                  <a:prstClr val="black"/>
                </a:solidFill>
              </a:rPr>
              <a:t>hild care subsidies ($423.4 million). TANF dollars are combined with </a:t>
            </a:r>
            <a:r>
              <a:rPr lang="en-US" sz="1500" dirty="0">
                <a:solidFill>
                  <a:prstClr val="black"/>
                </a:solidFill>
              </a:rPr>
              <a:t>o</a:t>
            </a:r>
            <a:r>
              <a:rPr lang="en-US" sz="1500" dirty="0" smtClean="0">
                <a:solidFill>
                  <a:prstClr val="black"/>
                </a:solidFill>
              </a:rPr>
              <a:t>ther </a:t>
            </a:r>
            <a:r>
              <a:rPr lang="en-US" sz="1500" dirty="0">
                <a:solidFill>
                  <a:prstClr val="black"/>
                </a:solidFill>
              </a:rPr>
              <a:t>state and federal funds </a:t>
            </a:r>
            <a:r>
              <a:rPr lang="en-US" sz="1500" dirty="0" smtClean="0">
                <a:solidFill>
                  <a:prstClr val="black"/>
                </a:solidFill>
              </a:rPr>
              <a:t>to </a:t>
            </a:r>
            <a:r>
              <a:rPr lang="en-US" sz="1500" dirty="0">
                <a:solidFill>
                  <a:prstClr val="black"/>
                </a:solidFill>
              </a:rPr>
              <a:t>provide </a:t>
            </a:r>
            <a:r>
              <a:rPr lang="en-US" sz="1500" dirty="0" smtClean="0">
                <a:solidFill>
                  <a:prstClr val="black"/>
                </a:solidFill>
              </a:rPr>
              <a:t>benefits for eligible families. For initial eligibility, a family’s income must be below 142% FPL. Once enrolled, a family can receive benefits until their income reaches 300% FPL. </a:t>
            </a:r>
          </a:p>
          <a:p>
            <a:pPr lvl="0"/>
            <a:r>
              <a:rPr lang="en-US" sz="1500" spc="-10" dirty="0" smtClean="0">
                <a:solidFill>
                  <a:prstClr val="black"/>
                </a:solidFill>
              </a:rPr>
              <a:t>Support services, the next largest category ($397.0 million), are short-term </a:t>
            </a:r>
            <a:r>
              <a:rPr lang="en-US" sz="1500" spc="-10" dirty="0">
                <a:solidFill>
                  <a:prstClr val="black"/>
                </a:solidFill>
              </a:rPr>
              <a:t>noncash benefits </a:t>
            </a:r>
            <a:r>
              <a:rPr lang="en-US" sz="1500" spc="-10" dirty="0" smtClean="0">
                <a:solidFill>
                  <a:prstClr val="black"/>
                </a:solidFill>
              </a:rPr>
              <a:t>provided </a:t>
            </a:r>
            <a:r>
              <a:rPr lang="en-US" sz="1500" spc="-10" dirty="0">
                <a:solidFill>
                  <a:prstClr val="black"/>
                </a:solidFill>
              </a:rPr>
              <a:t>at the local level and </a:t>
            </a:r>
            <a:r>
              <a:rPr lang="en-US" sz="1500" spc="-10" dirty="0" smtClean="0">
                <a:solidFill>
                  <a:prstClr val="black"/>
                </a:solidFill>
              </a:rPr>
              <a:t>may include </a:t>
            </a:r>
            <a:r>
              <a:rPr lang="en-US" sz="1500" spc="-10" dirty="0">
                <a:solidFill>
                  <a:prstClr val="black"/>
                </a:solidFill>
              </a:rPr>
              <a:t>shelter, </a:t>
            </a:r>
            <a:r>
              <a:rPr lang="en-US" sz="1500" spc="-10" dirty="0" smtClean="0">
                <a:solidFill>
                  <a:prstClr val="black"/>
                </a:solidFill>
              </a:rPr>
              <a:t>job-required clothing, transportation, and household necessities. </a:t>
            </a:r>
          </a:p>
          <a:p>
            <a:pPr lvl="0"/>
            <a:r>
              <a:rPr lang="en-US" sz="1500" dirty="0" smtClean="0">
                <a:solidFill>
                  <a:prstClr val="black"/>
                </a:solidFill>
              </a:rPr>
              <a:t>Cash assistance ($247.5 million) and local and state administration ($128.1 million) were the remaining categories. Cash assistance benefits are typically provided to needy families (incomes up to 50% FPL) for up to 36 consecutive months, with a lifetime limit of 60 months. </a:t>
            </a:r>
            <a:endParaRPr lang="en-US" sz="1500" dirty="0">
              <a:solidFill>
                <a:prstClr val="black"/>
              </a:solidFill>
            </a:endParaRPr>
          </a:p>
          <a:p>
            <a:pPr lvl="0"/>
            <a:r>
              <a:rPr lang="en-US" sz="1500" dirty="0">
                <a:solidFill>
                  <a:prstClr val="black"/>
                </a:solidFill>
              </a:rPr>
              <a:t>Ohio’s TANF resources </a:t>
            </a:r>
            <a:r>
              <a:rPr lang="en-US" sz="1500" dirty="0" smtClean="0">
                <a:solidFill>
                  <a:prstClr val="black"/>
                </a:solidFill>
              </a:rPr>
              <a:t>include about $726.0 </a:t>
            </a:r>
            <a:r>
              <a:rPr lang="en-US" sz="1500" dirty="0">
                <a:solidFill>
                  <a:prstClr val="black"/>
                </a:solidFill>
              </a:rPr>
              <a:t>million from the federal TANF Block Grant and $</a:t>
            </a:r>
            <a:r>
              <a:rPr lang="en-US" sz="1500" dirty="0" smtClean="0">
                <a:solidFill>
                  <a:prstClr val="black"/>
                </a:solidFill>
              </a:rPr>
              <a:t>417.0 </a:t>
            </a:r>
            <a:r>
              <a:rPr lang="en-US" sz="1500" dirty="0">
                <a:solidFill>
                  <a:prstClr val="black"/>
                </a:solidFill>
              </a:rPr>
              <a:t>million in </a:t>
            </a:r>
            <a:r>
              <a:rPr lang="en-US" sz="1500" dirty="0" smtClean="0">
                <a:solidFill>
                  <a:prstClr val="black"/>
                </a:solidFill>
              </a:rPr>
              <a:t>state funds to meet the maintenance of effort requirement. </a:t>
            </a:r>
            <a:endParaRPr lang="en-US" sz="1500" dirty="0">
              <a:solidFill>
                <a:prstClr val="black"/>
              </a:solidFill>
            </a:endParaRP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16122368"/>
              </p:ext>
            </p:extLst>
          </p:nvPr>
        </p:nvGraphicFramePr>
        <p:xfrm>
          <a:off x="884360" y="1600200"/>
          <a:ext cx="5080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3885" y="5791200"/>
            <a:ext cx="381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U.S. Department of Health and Human Services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749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1837</TotalTime>
  <Words>220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Child care accounted for over a third of Temporary Assistance for Needy Families (TANF) expenditures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 chart/small table</dc:title>
  <dc:creator>Ryan Sherrock</dc:creator>
  <cp:lastModifiedBy>Zach Gleim</cp:lastModifiedBy>
  <cp:revision>33</cp:revision>
  <cp:lastPrinted>2022-07-06T15:15:13Z</cp:lastPrinted>
  <dcterms:created xsi:type="dcterms:W3CDTF">2022-06-27T20:50:58Z</dcterms:created>
  <dcterms:modified xsi:type="dcterms:W3CDTF">2022-09-20T13:33:10Z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