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0" d="100"/>
          <a:sy n="100" d="100"/>
        </p:scale>
        <p:origin x="108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Total Traffic Fatality Rates for Ohio and the</a:t>
            </a:r>
            <a:r>
              <a:rPr lang="en-US" baseline="0" dirty="0" smtClean="0">
                <a:solidFill>
                  <a:schemeClr val="tx1"/>
                </a:solidFill>
              </a:rPr>
              <a:t> U.S.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652236996546231E-2"/>
          <c:y val="0.25737367644365933"/>
          <c:w val="0.89565538467471184"/>
          <c:h val="0.457150489567737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– Ohio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0.91</c:v>
                </c:pt>
                <c:pt idx="1">
                  <c:v>0.99</c:v>
                </c:pt>
                <c:pt idx="2">
                  <c:v>0.88</c:v>
                </c:pt>
                <c:pt idx="3">
                  <c:v>0.89</c:v>
                </c:pt>
                <c:pt idx="4">
                  <c:v>0.98</c:v>
                </c:pt>
                <c:pt idx="5">
                  <c:v>0.95</c:v>
                </c:pt>
                <c:pt idx="6">
                  <c:v>0.99</c:v>
                </c:pt>
                <c:pt idx="7">
                  <c:v>0.93</c:v>
                </c:pt>
                <c:pt idx="8">
                  <c:v>1.01</c:v>
                </c:pt>
                <c:pt idx="9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– U.S.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 formatCode="0.00">
                  <c:v>1.1000000000000001</c:v>
                </c:pt>
                <c:pt idx="1">
                  <c:v>1.1399999999999999</c:v>
                </c:pt>
                <c:pt idx="2" formatCode="0.00">
                  <c:v>1.1000000000000001</c:v>
                </c:pt>
                <c:pt idx="3">
                  <c:v>1.08</c:v>
                </c:pt>
                <c:pt idx="4">
                  <c:v>1.1499999999999999</c:v>
                </c:pt>
                <c:pt idx="5">
                  <c:v>1.19</c:v>
                </c:pt>
                <c:pt idx="6">
                  <c:v>1.17</c:v>
                </c:pt>
                <c:pt idx="7">
                  <c:v>1.1399999999999999</c:v>
                </c:pt>
                <c:pt idx="8">
                  <c:v>1.1100000000000001</c:v>
                </c:pt>
                <c:pt idx="9">
                  <c:v>1.34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Rate</a:t>
                </a:r>
                <a:r>
                  <a:rPr lang="en-US" sz="1200" baseline="0" dirty="0" smtClean="0">
                    <a:solidFill>
                      <a:schemeClr val="tx1"/>
                    </a:solidFill>
                  </a:rPr>
                  <a:t> per 100 million vehicle miles traveled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9.7949188858279766E-3"/>
              <c:y val="7.6799121040102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traffic fatality rate increases but remains lower than the national average in 2020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74355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70676"/>
            <a:ext cx="5410200" cy="2025324"/>
          </a:xfrm>
        </p:spPr>
        <p:txBody>
          <a:bodyPr/>
          <a:lstStyle/>
          <a:p>
            <a:r>
              <a:rPr lang="en-US" sz="1200" dirty="0" smtClean="0"/>
              <a:t>Ohio’s traffic fatality rate peaked in 2020 at 1.19 fatalities per 100 million vehicle miles traveled (VMT), an increase of 17.8% from the 2019 rate of 1.01, but still remained below the national fatality rate of </a:t>
            </a:r>
            <a:r>
              <a:rPr lang="en-US" sz="1200" dirty="0"/>
              <a:t>1.34.</a:t>
            </a:r>
          </a:p>
          <a:p>
            <a:r>
              <a:rPr lang="en-US" sz="1200" dirty="0"/>
              <a:t>In 2020, there were 1,153 fatal crashes in Ohio, resulting in 1,230 fatalities. Of those fatal crashes: 55.2% (637) were alcohol- and/or drug-related, 2.5% (29) were </a:t>
            </a:r>
            <a:r>
              <a:rPr lang="en-US" sz="1200" dirty="0" smtClean="0"/>
              <a:t>distraction-related</a:t>
            </a:r>
            <a:r>
              <a:rPr lang="en-US" sz="1200" dirty="0"/>
              <a:t>, and 23.9% (276) involved a driver between the ages of 15 and </a:t>
            </a:r>
            <a:r>
              <a:rPr lang="en-US" sz="1200" dirty="0" smtClean="0"/>
              <a:t>24.</a:t>
            </a:r>
          </a:p>
          <a:p>
            <a:r>
              <a:rPr lang="en-US" sz="1200" dirty="0" smtClean="0"/>
              <a:t>For 2020, the comparable number of fatalities and </a:t>
            </a:r>
            <a:r>
              <a:rPr lang="en-US" sz="1200" dirty="0"/>
              <a:t>VMT rates for the surrounding </a:t>
            </a:r>
            <a:r>
              <a:rPr lang="en-US" sz="1200" dirty="0" smtClean="0"/>
              <a:t>states was: </a:t>
            </a:r>
            <a:r>
              <a:rPr lang="en-US" sz="1200" dirty="0"/>
              <a:t>Indiana </a:t>
            </a:r>
            <a:r>
              <a:rPr lang="en-US" sz="1200" dirty="0" smtClean="0"/>
              <a:t>(897/1.17</a:t>
            </a:r>
            <a:r>
              <a:rPr lang="en-US" sz="1200" dirty="0"/>
              <a:t>), </a:t>
            </a:r>
            <a:r>
              <a:rPr lang="en-US" sz="1200" dirty="0" smtClean="0"/>
              <a:t>Kentucky (780/1.68), Michigan (1,084/1.25</a:t>
            </a:r>
            <a:r>
              <a:rPr lang="en-US" sz="1200" dirty="0"/>
              <a:t>), Pennsylvania </a:t>
            </a:r>
            <a:r>
              <a:rPr lang="en-US" sz="1200" dirty="0" smtClean="0"/>
              <a:t>(1,129/1.28</a:t>
            </a:r>
            <a:r>
              <a:rPr lang="en-US" sz="1200" dirty="0"/>
              <a:t>), </a:t>
            </a:r>
            <a:r>
              <a:rPr lang="en-US" sz="1200" dirty="0" smtClean="0"/>
              <a:t>and West </a:t>
            </a:r>
            <a:r>
              <a:rPr lang="en-US" sz="1200" dirty="0"/>
              <a:t>Virginia </a:t>
            </a:r>
            <a:r>
              <a:rPr lang="en-US" sz="1200" dirty="0" smtClean="0"/>
              <a:t>(267/1.66).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83388691"/>
              </p:ext>
            </p:extLst>
          </p:nvPr>
        </p:nvGraphicFramePr>
        <p:xfrm>
          <a:off x="6502400" y="3927475"/>
          <a:ext cx="5080000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Ohio Traffic</a:t>
                      </a:r>
                      <a:r>
                        <a:rPr lang="en-US" sz="1350" baseline="0" dirty="0" smtClean="0"/>
                        <a:t> Crashes by Severity, 2020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Level of Severity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Number of Crashes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% of Total Crashes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Fatal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1,153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0.5%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Serious injury suspected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5,909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2.4%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Minor injury suspected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32,341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13.2%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Injury possible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25,905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10.6%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Property damage only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179,803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73.3%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Total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245,111</a:t>
                      </a:r>
                      <a:endParaRPr lang="en-US" sz="1200" b="1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100%</a:t>
                      </a:r>
                      <a:endParaRPr lang="en-US" sz="1200" b="1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800" y="3639789"/>
            <a:ext cx="34392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National Highway Traffic Safety Administration; Ohio Department of Public Safety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2413</TotalTime>
  <Words>229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traffic fatality rate increases but remains lower than the national average in 2020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Maggie West</dc:creator>
  <cp:lastModifiedBy>Zach Gleim</cp:lastModifiedBy>
  <cp:revision>153</cp:revision>
  <cp:lastPrinted>2022-08-11T14:11:04Z</cp:lastPrinted>
  <dcterms:created xsi:type="dcterms:W3CDTF">2022-08-08T16:00:42Z</dcterms:created>
  <dcterms:modified xsi:type="dcterms:W3CDTF">2022-09-20T12:14:24Z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