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2" clrIdx="0">
    <p:extLst>
      <p:ext uri="{19B8F6BF-5375-455C-9EA6-DF929625EA0E}">
        <p15:presenceInfo xmlns:p15="http://schemas.microsoft.com/office/powerpoint/2012/main" userId="Jason Philli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38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solidFill>
                  <a:schemeClr val="tx1"/>
                </a:solidFill>
                <a:effectLst/>
              </a:rPr>
              <a:t>Percentage of High School Graduates Going Directly to College for Ohio and U.S.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Ohio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2"/>
                        </a:solidFill>
                      </a:rPr>
                      <a:t>56.7%</a:t>
                    </a:r>
                    <a:endParaRPr lang="en-US" dirty="0">
                      <a:solidFill>
                        <a:schemeClr val="accent2"/>
                      </a:solidFill>
                    </a:endParaRP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84D-4830-9226-D3F59DE5C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2012</c:v>
                </c:pt>
                <c:pt idx="6">
                  <c:v>2014 (Proj.)</c:v>
                </c:pt>
                <c:pt idx="7">
                  <c:v>2016 (Proj.)</c:v>
                </c:pt>
                <c:pt idx="8">
                  <c:v>2018 (Proj.)</c:v>
                </c:pt>
                <c:pt idx="9">
                  <c:v>2020 (Proj.)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0.56881190902737055</c:v>
                </c:pt>
                <c:pt idx="1">
                  <c:v>0.52761814616996827</c:v>
                </c:pt>
                <c:pt idx="2">
                  <c:v>0.59965037645868158</c:v>
                </c:pt>
                <c:pt idx="3">
                  <c:v>0.62694765160856403</c:v>
                </c:pt>
                <c:pt idx="4">
                  <c:v>0.61480181366096243</c:v>
                </c:pt>
                <c:pt idx="5">
                  <c:v>0.59889111939585127</c:v>
                </c:pt>
                <c:pt idx="6">
                  <c:v>0.58785060860361382</c:v>
                </c:pt>
                <c:pt idx="7">
                  <c:v>0.5630313616629582</c:v>
                </c:pt>
                <c:pt idx="8">
                  <c:v>0.56513965012662293</c:v>
                </c:pt>
                <c:pt idx="9">
                  <c:v>0.53272835910075433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U.S.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56.9%</a:t>
                    </a:r>
                    <a:endParaRPr lang="en-US" dirty="0">
                      <a:solidFill>
                        <a:schemeClr val="accent1"/>
                      </a:solidFill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84D-4830-9226-D3F59DE5C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2012</c:v>
                </c:pt>
                <c:pt idx="6">
                  <c:v>2014 (Proj.)</c:v>
                </c:pt>
                <c:pt idx="7">
                  <c:v>2016 (Proj.)</c:v>
                </c:pt>
                <c:pt idx="8">
                  <c:v>2018 (Proj.)</c:v>
                </c:pt>
                <c:pt idx="9">
                  <c:v>2020 (Proj.)</c:v>
                </c:pt>
              </c:strCache>
            </c:strRef>
          </c:cat>
          <c:val>
            <c:numRef>
              <c:f>Sheet1!$C$2:$C$11</c:f>
              <c:numCache>
                <c:formatCode>0.0%</c:formatCode>
                <c:ptCount val="10"/>
                <c:pt idx="0">
                  <c:v>0.56728279769389611</c:v>
                </c:pt>
                <c:pt idx="1">
                  <c:v>0.55624493192604008</c:v>
                </c:pt>
                <c:pt idx="2">
                  <c:v>0.61615762242006245</c:v>
                </c:pt>
                <c:pt idx="3">
                  <c:v>0.6323519852261118</c:v>
                </c:pt>
                <c:pt idx="4">
                  <c:v>0.62502378703576</c:v>
                </c:pt>
                <c:pt idx="5">
                  <c:v>0.61533164050142386</c:v>
                </c:pt>
                <c:pt idx="6">
                  <c:v>0.61680803650567306</c:v>
                </c:pt>
                <c:pt idx="7">
                  <c:v>0.60427166923556397</c:v>
                </c:pt>
                <c:pt idx="8">
                  <c:v>0.59993957656148644</c:v>
                </c:pt>
                <c:pt idx="9">
                  <c:v>0.56013074908765981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Percentage </a:t>
            </a:r>
            <a:r>
              <a:rPr lang="en-US" dirty="0"/>
              <a:t>of Ohio </a:t>
            </a:r>
            <a:r>
              <a:rPr lang="en-US" dirty="0" smtClean="0"/>
              <a:t>high school graduates going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directly </a:t>
            </a:r>
            <a:r>
              <a:rPr lang="en-US" dirty="0"/>
              <a:t>to </a:t>
            </a:r>
            <a:r>
              <a:rPr lang="en-US" dirty="0" smtClean="0"/>
              <a:t>college decreased </a:t>
            </a:r>
            <a:r>
              <a:rPr lang="en-US" dirty="0"/>
              <a:t>in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98907329"/>
              </p:ext>
            </p:extLst>
          </p:nvPr>
        </p:nvGraphicFramePr>
        <p:xfrm>
          <a:off x="1209675" y="1600201"/>
          <a:ext cx="10372725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810000"/>
            <a:ext cx="5638800" cy="2465848"/>
          </a:xfrm>
        </p:spPr>
        <p:txBody>
          <a:bodyPr/>
          <a:lstStyle/>
          <a:p>
            <a:r>
              <a:rPr lang="en-US" sz="1400" dirty="0" smtClean="0"/>
              <a:t>The </a:t>
            </a:r>
            <a:r>
              <a:rPr lang="en-US" sz="1400" dirty="0"/>
              <a:t>percentage of Ohio high school graduates going directly to college (“immediate matriculation rate”) decreased by </a:t>
            </a:r>
            <a:r>
              <a:rPr lang="en-US" sz="1400" dirty="0" smtClean="0"/>
              <a:t>3.2 </a:t>
            </a:r>
            <a:r>
              <a:rPr lang="en-US" sz="1400" dirty="0"/>
              <a:t>percentage points to 53.3% in 2020, according to projections made by the Pell </a:t>
            </a:r>
            <a:r>
              <a:rPr lang="en-US" sz="1400" dirty="0" smtClean="0"/>
              <a:t>Institute.</a:t>
            </a:r>
          </a:p>
          <a:p>
            <a:r>
              <a:rPr lang="en-US" sz="1400" dirty="0" smtClean="0"/>
              <a:t>Ohio’s </a:t>
            </a:r>
            <a:r>
              <a:rPr lang="en-US" sz="1400" dirty="0"/>
              <a:t>immediate matriculation rate </a:t>
            </a:r>
            <a:r>
              <a:rPr lang="en-US" sz="1400" dirty="0" smtClean="0"/>
              <a:t>generally has been </a:t>
            </a:r>
            <a:r>
              <a:rPr lang="en-US" sz="1400" dirty="0"/>
              <a:t>decreasing over the past decade. The rate </a:t>
            </a:r>
            <a:r>
              <a:rPr lang="en-US" sz="1400" dirty="0" smtClean="0"/>
              <a:t>has fallen 9.4 </a:t>
            </a:r>
            <a:r>
              <a:rPr lang="en-US" sz="1400" dirty="0"/>
              <a:t>percentage points </a:t>
            </a:r>
            <a:r>
              <a:rPr lang="en-US" sz="1400" dirty="0" smtClean="0"/>
              <a:t>from its high-water mark of </a:t>
            </a:r>
            <a:r>
              <a:rPr lang="en-US" sz="1400" dirty="0"/>
              <a:t>62.7</a:t>
            </a:r>
            <a:r>
              <a:rPr lang="en-US" sz="1400" dirty="0" smtClean="0"/>
              <a:t>% in 2008.</a:t>
            </a:r>
          </a:p>
          <a:p>
            <a:r>
              <a:rPr lang="en-US" sz="1400" dirty="0" smtClean="0"/>
              <a:t>Since </a:t>
            </a:r>
            <a:r>
              <a:rPr lang="en-US" sz="1400" dirty="0"/>
              <a:t>2004, Ohio’s </a:t>
            </a:r>
            <a:r>
              <a:rPr lang="en-US" sz="1400" dirty="0" smtClean="0"/>
              <a:t>rate </a:t>
            </a:r>
            <a:r>
              <a:rPr lang="en-US" sz="1400" dirty="0"/>
              <a:t>has been below the national average. </a:t>
            </a:r>
            <a:endParaRPr lang="en-US" sz="1400" dirty="0" smtClean="0"/>
          </a:p>
          <a:p>
            <a:pPr lvl="1"/>
            <a:r>
              <a:rPr lang="en-US" sz="1200" dirty="0" smtClean="0"/>
              <a:t>Ohio’s </a:t>
            </a:r>
            <a:r>
              <a:rPr lang="en-US" sz="1200" dirty="0"/>
              <a:t>rate was 2.7 percentage points below the national average in 2020</a:t>
            </a:r>
            <a:r>
              <a:rPr lang="en-US" sz="1200" dirty="0" smtClean="0"/>
              <a:t>.</a:t>
            </a:r>
          </a:p>
          <a:p>
            <a:pPr lvl="1"/>
            <a:r>
              <a:rPr lang="en-US" sz="1200" dirty="0" smtClean="0"/>
              <a:t>The </a:t>
            </a:r>
            <a:r>
              <a:rPr lang="en-US" sz="1200" dirty="0"/>
              <a:t>gap has been closing since 2016, when it reached 4.1 percentage points.</a:t>
            </a:r>
            <a:endParaRPr lang="en-US" sz="1200" dirty="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68975064"/>
              </p:ext>
            </p:extLst>
          </p:nvPr>
        </p:nvGraphicFramePr>
        <p:xfrm>
          <a:off x="6502401" y="3665079"/>
          <a:ext cx="5079999" cy="244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488716">
                <a:tc gridSpan="3"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Percentage of High School Graduates Going Directly </a:t>
                      </a:r>
                      <a:r>
                        <a:rPr lang="en-US" baseline="0" smtClean="0"/>
                        <a:t>to College</a:t>
                      </a:r>
                      <a:br>
                        <a:rPr lang="en-US" baseline="0" smtClean="0"/>
                      </a:br>
                      <a:r>
                        <a:rPr lang="en-US" baseline="0" smtClean="0"/>
                        <a:t>in </a:t>
                      </a:r>
                      <a:r>
                        <a:rPr lang="en-US" baseline="0" dirty="0" smtClean="0"/>
                        <a:t>2020 for Ohio and Neighboring States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6657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National 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Percentage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820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Michigan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56.7%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309434095"/>
                  </a:ext>
                </a:extLst>
              </a:tr>
              <a:tr h="2665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Pennsylvania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56.5%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359599569"/>
                  </a:ext>
                </a:extLst>
              </a:tr>
              <a:tr h="2665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Kentucky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55.4%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248150243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Indiana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54.2%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66572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Ohio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35</a:t>
                      </a:r>
                      <a:endParaRPr lang="en-US" sz="1200" b="1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53.3%</a:t>
                      </a:r>
                      <a:endParaRPr lang="en-US" sz="1200" b="1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19455728"/>
                  </a:ext>
                </a:extLst>
              </a:tr>
              <a:tr h="2665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 Virginia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37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52.0%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92506" y="3403470"/>
            <a:ext cx="45224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National </a:t>
            </a:r>
            <a:r>
              <a:rPr lang="en-US" sz="1100" dirty="0">
                <a:latin typeface="+mn-lt"/>
              </a:rPr>
              <a:t>Center for Education </a:t>
            </a:r>
            <a:r>
              <a:rPr lang="en-US" sz="1100" dirty="0" smtClean="0">
                <a:latin typeface="+mn-lt"/>
              </a:rPr>
              <a:t>Statistics; Pell Institute 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675</TotalTime>
  <Words>194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Percentage of Ohio high school graduates going directly to college decreased in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Skinny line chart/small table</dc:title>
  <dc:creator>Jason Glover</dc:creator>
  <cp:lastModifiedBy>Linda Bayer</cp:lastModifiedBy>
  <cp:revision>25</cp:revision>
  <cp:lastPrinted>2022-05-16T19:03:05Z</cp:lastPrinted>
  <dcterms:created xsi:type="dcterms:W3CDTF">2022-06-29T18:12:44Z</dcterms:created>
  <dcterms:modified xsi:type="dcterms:W3CDTF">2022-09-20T13:40:51Z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