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5"/>
  </p:notesMasterIdLst>
  <p:handoutMasterIdLst>
    <p:handoutMasterId r:id="rId6"/>
  </p:handoutMasterIdLst>
  <p:sldIdLst>
    <p:sldId id="276" r:id="rId2"/>
    <p:sldId id="266" r:id="rId3"/>
    <p:sldId id="275" r:id="rId4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75976" autoAdjust="0"/>
  </p:normalViewPr>
  <p:slideViewPr>
    <p:cSldViewPr>
      <p:cViewPr varScale="1">
        <p:scale>
          <a:sx n="106" d="100"/>
          <a:sy n="106" d="100"/>
        </p:scale>
        <p:origin x="8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Ohio’s Transportation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20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commuters rely on an </a:t>
            </a:r>
            <a:r>
              <a:rPr lang="en-US" dirty="0"/>
              <a:t>e</a:t>
            </a:r>
            <a:r>
              <a:rPr lang="en-US" dirty="0" smtClean="0"/>
              <a:t>xtensive </a:t>
            </a:r>
            <a:r>
              <a:rPr lang="en-US" dirty="0"/>
              <a:t>i</a:t>
            </a:r>
            <a:r>
              <a:rPr lang="en-US" dirty="0" smtClean="0"/>
              <a:t>nfrastructure network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895324"/>
              </p:ext>
            </p:extLst>
          </p:nvPr>
        </p:nvGraphicFramePr>
        <p:xfrm>
          <a:off x="1219200" y="1786340"/>
          <a:ext cx="6858000" cy="3395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44781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 Transportation</a:t>
                      </a:r>
                      <a:r>
                        <a:rPr lang="en-US" sz="1350" baseline="0" dirty="0" smtClean="0"/>
                        <a:t> Statistics (2020)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Measurement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Ohio Statistic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Ohio Ranking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50-State Median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Bridges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27,003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</a:t>
                      </a:r>
                      <a:r>
                        <a:rPr lang="en-US" sz="1200" baseline="30000" dirty="0" smtClean="0"/>
                        <a:t>nd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10,371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Lane road miles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262,465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9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166,843</a:t>
                      </a: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Vehicle miles</a:t>
                      </a:r>
                      <a:r>
                        <a:rPr lang="en-US" sz="1200" baseline="0" dirty="0" smtClean="0"/>
                        <a:t> traveled (VMT) (millions)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103,115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47,455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Public transit vehicles (urban and rural)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4,504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1,755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Public transit passenger trips (urban and rural)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49,089,526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19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21,464,941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41504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Airplane enplanements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4,203,041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23</a:t>
                      </a:r>
                      <a:r>
                        <a:rPr lang="en-US" sz="1200" baseline="30000" dirty="0" smtClean="0"/>
                        <a:t>rd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2,441,132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828800"/>
            <a:ext cx="3429000" cy="3418697"/>
          </a:xfrm>
        </p:spPr>
        <p:txBody>
          <a:bodyPr>
            <a:noAutofit/>
          </a:bodyPr>
          <a:lstStyle/>
          <a:p>
            <a:r>
              <a:rPr lang="en-US" sz="2600" dirty="0" smtClean="0"/>
              <a:t>Ohio’s land mass of 44,826 square miles ranks 34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 in the U.S.</a:t>
            </a:r>
          </a:p>
          <a:p>
            <a:r>
              <a:rPr lang="en-US" sz="2600" dirty="0" smtClean="0"/>
              <a:t>Compared to other states, Ohio ranks high in the number of bridges (2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) and lane road miles (9</a:t>
            </a:r>
            <a:r>
              <a:rPr lang="en-US" sz="2600" baseline="30000" dirty="0" smtClean="0"/>
              <a:t>th</a:t>
            </a:r>
            <a:r>
              <a:rPr lang="en-US" sz="2600" dirty="0" smtClean="0"/>
              <a:t>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43000" y="5181600"/>
            <a:ext cx="68616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Sources: </a:t>
            </a:r>
            <a:r>
              <a:rPr lang="en-US" sz="1100" dirty="0">
                <a:latin typeface="+mn-lt"/>
              </a:rPr>
              <a:t>U.S. Census Bureau; Federal Highway Administration (FHWA); </a:t>
            </a:r>
            <a:r>
              <a:rPr lang="en-US" sz="1100" dirty="0" smtClean="0">
                <a:latin typeface="+mn-lt"/>
              </a:rPr>
              <a:t>American </a:t>
            </a:r>
            <a:r>
              <a:rPr lang="en-US" sz="1100" dirty="0">
                <a:latin typeface="+mn-lt"/>
              </a:rPr>
              <a:t>Public Transportation Association and Federal Transit Administration; </a:t>
            </a:r>
            <a:r>
              <a:rPr lang="en-US" sz="1100" dirty="0" smtClean="0">
                <a:latin typeface="+mn-lt"/>
              </a:rPr>
              <a:t>Federal Aviation Administration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</a:t>
            </a:r>
            <a:r>
              <a:rPr lang="en-US" dirty="0" smtClean="0"/>
              <a:t>transportation </a:t>
            </a:r>
            <a:r>
              <a:rPr lang="en-US" dirty="0"/>
              <a:t>i</a:t>
            </a:r>
            <a:r>
              <a:rPr lang="en-US" dirty="0" smtClean="0"/>
              <a:t>nfrastructure </a:t>
            </a:r>
            <a:r>
              <a:rPr lang="en-US" dirty="0"/>
              <a:t>s</a:t>
            </a:r>
            <a:r>
              <a:rPr lang="en-US" dirty="0" smtClean="0"/>
              <a:t>upports </a:t>
            </a:r>
            <a:r>
              <a:rPr lang="en-US" dirty="0"/>
              <a:t>r</a:t>
            </a:r>
            <a:r>
              <a:rPr lang="en-US" dirty="0" smtClean="0"/>
              <a:t>obust </a:t>
            </a:r>
            <a:r>
              <a:rPr lang="en-US" dirty="0"/>
              <a:t>c</a:t>
            </a:r>
            <a:r>
              <a:rPr lang="en-US" dirty="0" smtClean="0"/>
              <a:t>ommercial activity</a:t>
            </a:r>
            <a:endParaRPr lang="en-US" dirty="0"/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194631"/>
              </p:ext>
            </p:extLst>
          </p:nvPr>
        </p:nvGraphicFramePr>
        <p:xfrm>
          <a:off x="1219200" y="1600200"/>
          <a:ext cx="6858000" cy="3817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24460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92992">
                <a:tc gridSpan="4">
                  <a:txBody>
                    <a:bodyPr/>
                    <a:lstStyle/>
                    <a:p>
                      <a:pPr algn="ctr"/>
                      <a:r>
                        <a:rPr lang="en-US" sz="1350" dirty="0" smtClean="0"/>
                        <a:t>Ohio Transportation Statistics (2020)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51041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Measurement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Ohio Statistic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Ohio Ranking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bg1"/>
                          </a:solidFill>
                        </a:rPr>
                        <a:t>50-State Median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Truck freight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$558,386.2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$180,075.3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Multiple modes and mail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$84,391.7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11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$29,291.6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Pipeline</a:t>
                      </a:r>
                      <a:r>
                        <a:rPr lang="en-US" sz="1200" baseline="0" dirty="0" smtClean="0"/>
                        <a:t> value </a:t>
                      </a:r>
                      <a:r>
                        <a:rPr lang="en-US" sz="1200" dirty="0" smtClean="0"/>
                        <a:t>(in $ millions) </a:t>
                      </a:r>
                      <a:r>
                        <a:rPr lang="en-US" sz="1200" baseline="0" dirty="0" smtClean="0"/>
                        <a:t>(mainly oil &amp; gas) 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$32,212.0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6</a:t>
                      </a:r>
                      <a:r>
                        <a:rPr lang="en-US" sz="1200" baseline="30000" dirty="0" smtClean="0"/>
                        <a:t>th</a:t>
                      </a:r>
                      <a:r>
                        <a:rPr lang="en-US" sz="1200" dirty="0" smtClean="0"/>
                        <a:t> 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$8,480.4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Freight railroad miles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5,330.0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</a:t>
                      </a:r>
                      <a:r>
                        <a:rPr lang="en-US" sz="1200" baseline="30000" dirty="0" smtClean="0"/>
                        <a:t>rd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2,620.0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Rail freight value (in $ millions)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$20,747.4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7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$5,511.4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Inland water</a:t>
                      </a:r>
                      <a:r>
                        <a:rPr lang="en-US" sz="1200" baseline="0" dirty="0" smtClean="0"/>
                        <a:t>way miles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440.0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22</a:t>
                      </a:r>
                      <a:r>
                        <a:rPr lang="en-US" sz="1200" baseline="30000" dirty="0" smtClean="0"/>
                        <a:t>nd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335.0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Waterborne freight value (in $ millions)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$5,120.9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16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$1,763.2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64231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Air freight value (in $ millions)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$11,165.5</a:t>
                      </a:r>
                      <a:endParaRPr lang="en-US" sz="1200" dirty="0"/>
                    </a:p>
                  </a:txBody>
                  <a:tcPr marR="18288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15</a:t>
                      </a:r>
                      <a:r>
                        <a:rPr lang="en-US" sz="1200" baseline="30000" dirty="0" smtClean="0"/>
                        <a:t>th</a:t>
                      </a:r>
                      <a:endParaRPr lang="en-US" sz="1200" dirty="0"/>
                    </a:p>
                  </a:txBody>
                  <a:tcPr marR="45720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 smtClean="0"/>
                        <a:t>$4,482.8</a:t>
                      </a:r>
                      <a:endParaRPr lang="en-US" sz="1200" dirty="0"/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733800" cy="4256897"/>
          </a:xfrm>
        </p:spPr>
        <p:txBody>
          <a:bodyPr/>
          <a:lstStyle/>
          <a:p>
            <a:r>
              <a:rPr lang="en-US" sz="2600" dirty="0" smtClean="0"/>
              <a:t>Ohio’s freight transportation network includes:</a:t>
            </a:r>
          </a:p>
          <a:p>
            <a:pPr lvl="1"/>
            <a:r>
              <a:rPr lang="en-US" dirty="0" smtClean="0"/>
              <a:t>8 major interstates</a:t>
            </a:r>
          </a:p>
          <a:p>
            <a:pPr lvl="1"/>
            <a:r>
              <a:rPr lang="en-US" dirty="0"/>
              <a:t>8 cargo </a:t>
            </a:r>
            <a:r>
              <a:rPr lang="en-US" dirty="0" smtClean="0"/>
              <a:t>airports</a:t>
            </a:r>
          </a:p>
          <a:p>
            <a:pPr lvl="1"/>
            <a:r>
              <a:rPr lang="en-US" dirty="0" smtClean="0"/>
              <a:t>21 intermodal freight connectors</a:t>
            </a:r>
          </a:p>
          <a:p>
            <a:pPr lvl="1"/>
            <a:r>
              <a:rPr lang="en-US" dirty="0" smtClean="0"/>
              <a:t>170 commercial ports and maritime terminals</a:t>
            </a:r>
          </a:p>
          <a:p>
            <a:pPr lvl="1"/>
            <a:r>
              <a:rPr lang="en-US" dirty="0" smtClean="0"/>
              <a:t>118,000+ pipeline miles</a:t>
            </a:r>
          </a:p>
          <a:p>
            <a:pPr lvl="1"/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19200" y="5417459"/>
            <a:ext cx="6858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</a:t>
            </a:r>
            <a:r>
              <a:rPr lang="en-US" sz="1100" dirty="0">
                <a:latin typeface="+mn-lt"/>
              </a:rPr>
              <a:t>Federal Highway </a:t>
            </a:r>
            <a:r>
              <a:rPr lang="en-US" sz="1100" dirty="0" smtClean="0">
                <a:latin typeface="+mn-lt"/>
              </a:rPr>
              <a:t>Administration (FHWA) </a:t>
            </a:r>
            <a:r>
              <a:rPr lang="en-US" sz="1100" dirty="0">
                <a:latin typeface="+mn-lt"/>
              </a:rPr>
              <a:t>and Bureau of Transportation Statistics – Freight Analysis </a:t>
            </a:r>
            <a:r>
              <a:rPr lang="en-US" sz="1100" dirty="0" smtClean="0">
                <a:latin typeface="+mn-lt"/>
              </a:rPr>
              <a:t>Framework</a:t>
            </a:r>
            <a:r>
              <a:rPr lang="en-US" sz="1100" dirty="0">
                <a:latin typeface="+mn-lt"/>
              </a:rPr>
              <a:t>; Bureau of Transportation </a:t>
            </a:r>
            <a:r>
              <a:rPr lang="en-US" sz="1100" dirty="0" smtClean="0">
                <a:latin typeface="+mn-lt"/>
              </a:rPr>
              <a:t>Statistics </a:t>
            </a:r>
            <a:r>
              <a:rPr lang="en-US" sz="1100" dirty="0">
                <a:latin typeface="+mn-lt"/>
              </a:rPr>
              <a:t>– </a:t>
            </a:r>
            <a:r>
              <a:rPr lang="en-US" sz="1100" dirty="0" smtClean="0">
                <a:latin typeface="+mn-lt"/>
              </a:rPr>
              <a:t>State Transportation Infrastructure</a:t>
            </a:r>
            <a:endParaRPr lang="en-US" sz="1100" dirty="0">
              <a:latin typeface="+mn-lt"/>
            </a:endParaRPr>
          </a:p>
          <a:p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9186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524</TotalTime>
  <Words>304</Words>
  <Application>Microsoft Office PowerPoint</Application>
  <PresentationFormat>Widescreen</PresentationFormat>
  <Paragraphs>79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Georgia</vt:lpstr>
      <vt:lpstr>Times New Roman</vt:lpstr>
      <vt:lpstr>Wingdings</vt:lpstr>
      <vt:lpstr>Layers</vt:lpstr>
      <vt:lpstr>Ohio’s Transportation Infrastructure</vt:lpstr>
      <vt:lpstr>Ohio commuters rely on an extensive infrastructure network</vt:lpstr>
      <vt:lpstr>Ohio’s transportation infrastructure supports robust commercial activity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Jared Cape</dc:creator>
  <cp:lastModifiedBy>Melaney Carter</cp:lastModifiedBy>
  <cp:revision>39</cp:revision>
  <cp:lastPrinted>2022-09-02T14:34:26Z</cp:lastPrinted>
  <dcterms:created xsi:type="dcterms:W3CDTF">2022-07-20T16:31:08Z</dcterms:created>
  <dcterms:modified xsi:type="dcterms:W3CDTF">2022-09-16T16:56:07Z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