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aney Carter" initials="MAC" lastIdx="2" clrIdx="0">
    <p:extLst>
      <p:ext uri="{19B8F6BF-5375-455C-9EA6-DF929625EA0E}">
        <p15:presenceInfo xmlns:p15="http://schemas.microsoft.com/office/powerpoint/2012/main" userId="Melaney Cart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55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UC State Revenues and Regular Benefits* (in billions)</a:t>
            </a:r>
            <a:endParaRPr lang="en-US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5239664601153505"/>
          <c:y val="4.840287657914384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1577743553405687E-2"/>
          <c:y val="0.14961408512798066"/>
          <c:w val="0.92495424297858087"/>
          <c:h val="0.5954883378322087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Revenue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CY10</c:v>
                </c:pt>
                <c:pt idx="1">
                  <c:v>CY11</c:v>
                </c:pt>
                <c:pt idx="2">
                  <c:v>CY12</c:v>
                </c:pt>
                <c:pt idx="3">
                  <c:v>CY13</c:v>
                </c:pt>
                <c:pt idx="4">
                  <c:v>CY14</c:v>
                </c:pt>
                <c:pt idx="5">
                  <c:v>CY15</c:v>
                </c:pt>
                <c:pt idx="6">
                  <c:v>CY16</c:v>
                </c:pt>
                <c:pt idx="7">
                  <c:v>CY17</c:v>
                </c:pt>
                <c:pt idx="8">
                  <c:v>CY18</c:v>
                </c:pt>
                <c:pt idx="9">
                  <c:v>CY19</c:v>
                </c:pt>
                <c:pt idx="10">
                  <c:v>CY20</c:v>
                </c:pt>
                <c:pt idx="11">
                  <c:v>CY21</c:v>
                </c:pt>
              </c:strCache>
            </c:strRef>
          </c:cat>
          <c:val>
            <c:numRef>
              <c:f>Sheet1!$B$2:$B$13</c:f>
              <c:numCache>
                <c:formatCode>_("$"* #,##0.00_);_("$"* \(#,##0.00\);_("$"* "-"??_);_(@_)</c:formatCode>
                <c:ptCount val="12"/>
                <c:pt idx="0">
                  <c:v>1.25</c:v>
                </c:pt>
                <c:pt idx="1">
                  <c:v>1.54</c:v>
                </c:pt>
                <c:pt idx="2">
                  <c:v>1.45</c:v>
                </c:pt>
                <c:pt idx="3">
                  <c:v>1.2</c:v>
                </c:pt>
                <c:pt idx="4">
                  <c:v>1.31</c:v>
                </c:pt>
                <c:pt idx="5">
                  <c:v>1.1399999999999999</c:v>
                </c:pt>
                <c:pt idx="6">
                  <c:v>1.36</c:v>
                </c:pt>
                <c:pt idx="7">
                  <c:v>1.28</c:v>
                </c:pt>
                <c:pt idx="8">
                  <c:v>1.1299999999999999</c:v>
                </c:pt>
                <c:pt idx="9">
                  <c:v>1.0900000000000001</c:v>
                </c:pt>
                <c:pt idx="10">
                  <c:v>1.06</c:v>
                </c:pt>
                <c:pt idx="11">
                  <c:v>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Net Benefits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CY10</c:v>
                </c:pt>
                <c:pt idx="1">
                  <c:v>CY11</c:v>
                </c:pt>
                <c:pt idx="2">
                  <c:v>CY12</c:v>
                </c:pt>
                <c:pt idx="3">
                  <c:v>CY13</c:v>
                </c:pt>
                <c:pt idx="4">
                  <c:v>CY14</c:v>
                </c:pt>
                <c:pt idx="5">
                  <c:v>CY15</c:v>
                </c:pt>
                <c:pt idx="6">
                  <c:v>CY16</c:v>
                </c:pt>
                <c:pt idx="7">
                  <c:v>CY17</c:v>
                </c:pt>
                <c:pt idx="8">
                  <c:v>CY18</c:v>
                </c:pt>
                <c:pt idx="9">
                  <c:v>CY19</c:v>
                </c:pt>
                <c:pt idx="10">
                  <c:v>CY20</c:v>
                </c:pt>
                <c:pt idx="11">
                  <c:v>CY21</c:v>
                </c:pt>
              </c:strCache>
            </c:strRef>
          </c:cat>
          <c:val>
            <c:numRef>
              <c:f>Sheet1!$C$2:$C$13</c:f>
              <c:numCache>
                <c:formatCode>_("$"* #,##0.00_);_("$"* \(#,##0.00\);_("$"* "-"??_);_(@_)</c:formatCode>
                <c:ptCount val="12"/>
                <c:pt idx="0">
                  <c:v>1.68</c:v>
                </c:pt>
                <c:pt idx="1">
                  <c:v>1.28</c:v>
                </c:pt>
                <c:pt idx="2">
                  <c:v>1.1299999999999999</c:v>
                </c:pt>
                <c:pt idx="3">
                  <c:v>1.1000000000000001</c:v>
                </c:pt>
                <c:pt idx="4">
                  <c:v>0.95</c:v>
                </c:pt>
                <c:pt idx="5">
                  <c:v>0.9</c:v>
                </c:pt>
                <c:pt idx="6">
                  <c:v>0.9</c:v>
                </c:pt>
                <c:pt idx="7">
                  <c:v>0.9</c:v>
                </c:pt>
                <c:pt idx="8">
                  <c:v>0.85</c:v>
                </c:pt>
                <c:pt idx="9">
                  <c:v>0.8</c:v>
                </c:pt>
                <c:pt idx="10">
                  <c:v>3.91</c:v>
                </c:pt>
                <c:pt idx="11">
                  <c:v>0.68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67-450A-A28F-3BF622BB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noMultiLvlLbl val="0"/>
      </c:catAx>
      <c:valAx>
        <c:axId val="528987424"/>
        <c:scaling>
          <c:orientation val="minMax"/>
          <c:max val="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940644816092207"/>
          <c:y val="0.86222635700513495"/>
          <c:w val="0.22118700727147397"/>
          <c:h val="9.9051341731550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Ohio’s unemployment compensation (UC) net </a:t>
            </a:r>
            <a:r>
              <a:rPr lang="en-US" dirty="0"/>
              <a:t>b</a:t>
            </a:r>
            <a:r>
              <a:rPr lang="en-US" dirty="0" smtClean="0"/>
              <a:t>enefits </a:t>
            </a:r>
            <a:r>
              <a:rPr lang="en-US" dirty="0"/>
              <a:t>e</a:t>
            </a:r>
            <a:r>
              <a:rPr lang="en-US" dirty="0" smtClean="0"/>
              <a:t>xceeded </a:t>
            </a:r>
            <a:r>
              <a:rPr lang="en-US" dirty="0"/>
              <a:t>r</a:t>
            </a:r>
            <a:r>
              <a:rPr lang="en-US" dirty="0" smtClean="0"/>
              <a:t>evenues in 2020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21309470"/>
              </p:ext>
            </p:extLst>
          </p:nvPr>
        </p:nvGraphicFramePr>
        <p:xfrm>
          <a:off x="1209675" y="1507493"/>
          <a:ext cx="10372725" cy="2623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8903" y="4267200"/>
            <a:ext cx="5080000" cy="1828800"/>
          </a:xfrm>
        </p:spPr>
        <p:txBody>
          <a:bodyPr/>
          <a:lstStyle/>
          <a:p>
            <a:r>
              <a:rPr lang="en-US" sz="1400" dirty="0" smtClean="0"/>
              <a:t>UC net benefit payments exceeded revenue in 2020 for the first time since 2010 due to the pandemic.</a:t>
            </a:r>
          </a:p>
          <a:p>
            <a:pPr lvl="1"/>
            <a:r>
              <a:rPr lang="en-US" sz="1200" dirty="0" smtClean="0"/>
              <a:t>In 2020, UC net benefit payments totaled $3.91 billion, while revenues were $1.06 billion.</a:t>
            </a:r>
          </a:p>
          <a:p>
            <a:pPr lvl="1"/>
            <a:r>
              <a:rPr lang="en-US" sz="1200" dirty="0"/>
              <a:t>Revenues were higher than net benefit payments in 2021 </a:t>
            </a:r>
            <a:r>
              <a:rPr lang="en-US" sz="1200" dirty="0" smtClean="0"/>
              <a:t>– </a:t>
            </a:r>
            <a:r>
              <a:rPr lang="en-US" sz="1200" dirty="0"/>
              <a:t>$</a:t>
            </a:r>
            <a:r>
              <a:rPr lang="en-US" sz="1200" dirty="0" smtClean="0"/>
              <a:t>2.60 billion </a:t>
            </a:r>
            <a:r>
              <a:rPr lang="en-US" sz="1200" dirty="0"/>
              <a:t>and $678.2 million, respectively. These revenues, however, included $1.47 billion in </a:t>
            </a:r>
            <a:r>
              <a:rPr lang="en-US" sz="1200" dirty="0" smtClean="0"/>
              <a:t>American Rescue Plan Act (ARPA) </a:t>
            </a:r>
            <a:r>
              <a:rPr lang="en-US" sz="1200" dirty="0"/>
              <a:t>funds deposited into the UC Trust Fund to repay federal loans </a:t>
            </a:r>
            <a:r>
              <a:rPr lang="en-US" sz="1200" dirty="0" smtClean="0"/>
              <a:t>taken </a:t>
            </a:r>
            <a:r>
              <a:rPr lang="en-US" sz="1200" dirty="0"/>
              <a:t>to pay benefits during the pandemic.</a:t>
            </a:r>
            <a:endParaRPr lang="en-US" sz="1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08902" y="4005590"/>
            <a:ext cx="7782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Department of Job and Family Services, Ohio Labor Market Information       *Does not include federal pandemic benefits</a:t>
            </a:r>
            <a:endParaRPr lang="en-US" sz="11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502400" y="4267199"/>
            <a:ext cx="5080000" cy="1828801"/>
          </a:xfrm>
        </p:spPr>
        <p:txBody>
          <a:bodyPr/>
          <a:lstStyle/>
          <a:p>
            <a:r>
              <a:rPr lang="en-US" sz="1400" dirty="0" smtClean="0"/>
              <a:t>Regular state UC revenue is derived from taxes paid by most Ohio employers on the first $9,000 of each employee’s wages.</a:t>
            </a:r>
          </a:p>
          <a:p>
            <a:pPr lvl="1"/>
            <a:r>
              <a:rPr lang="en-US" sz="1200" dirty="0" smtClean="0"/>
              <a:t>In 2021, tax rates ranged between 0.3% and 9.3% based on an employer’s “experience” of unemployment.</a:t>
            </a:r>
          </a:p>
          <a:p>
            <a:r>
              <a:rPr lang="en-US" sz="1400" dirty="0" smtClean="0"/>
              <a:t>Eligible UC recipients can receive half of their average weekly wage up to a certain maximum amount.</a:t>
            </a:r>
          </a:p>
          <a:p>
            <a:pPr lvl="1"/>
            <a:r>
              <a:rPr lang="en-US" sz="1200" dirty="0" smtClean="0"/>
              <a:t>In 2021, the average weekly benefit was about $380.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5702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626</TotalTime>
  <Words>214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Ohio’s unemployment compensation (UC) net benefits exceeded revenues in 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Jacquelyn Schroeder</dc:creator>
  <cp:lastModifiedBy>Zach Gleim</cp:lastModifiedBy>
  <cp:revision>43</cp:revision>
  <cp:lastPrinted>2022-05-16T19:03:05Z</cp:lastPrinted>
  <dcterms:created xsi:type="dcterms:W3CDTF">2022-06-28T17:05:13Z</dcterms:created>
  <dcterms:modified xsi:type="dcterms:W3CDTF">2022-09-16T19:28:58Z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