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
  </p:notesMasterIdLst>
  <p:handoutMasterIdLst>
    <p:handoutMasterId r:id="rId6"/>
  </p:handoutMasterIdLst>
  <p:sldIdLst>
    <p:sldId id="276" r:id="rId2"/>
    <p:sldId id="274" r:id="rId3"/>
    <p:sldId id="275" r:id="rId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5976" autoAdjust="0"/>
  </p:normalViewPr>
  <p:slideViewPr>
    <p:cSldViewPr>
      <p:cViewPr varScale="1">
        <p:scale>
          <a:sx n="107" d="100"/>
          <a:sy n="107" d="100"/>
        </p:scale>
        <p:origin x="384"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Ohio’s Violent Crime</a:t>
            </a:r>
            <a:r>
              <a:rPr lang="en-US" baseline="0" dirty="0" smtClean="0">
                <a:solidFill>
                  <a:schemeClr val="tx1"/>
                </a:solidFill>
              </a:rPr>
              <a:t> Rate by 100,000 People, by Year</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United States</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1"/>
              <c:layout>
                <c:manualLayout>
                  <c:x val="-3.3229262320171392E-2"/>
                  <c:y val="-6.94662688367784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167-450A-A28F-3BF622BB1566}"/>
                </c:ext>
              </c:extLst>
            </c:dLbl>
            <c:dLbl>
              <c:idx val="5"/>
              <c:layout>
                <c:manualLayout>
                  <c:x val="-3.0780532598714418E-2"/>
                  <c:y val="-6.39943126124282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167-450A-A28F-3BF622BB15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Sheet1!$B$2:$B$11</c:f>
              <c:numCache>
                <c:formatCode>General</c:formatCode>
                <c:ptCount val="10"/>
                <c:pt idx="0">
                  <c:v>387.1</c:v>
                </c:pt>
                <c:pt idx="1">
                  <c:v>387.8</c:v>
                </c:pt>
                <c:pt idx="2">
                  <c:v>369.1</c:v>
                </c:pt>
                <c:pt idx="3">
                  <c:v>361.6</c:v>
                </c:pt>
                <c:pt idx="4">
                  <c:v>373.7</c:v>
                </c:pt>
                <c:pt idx="5">
                  <c:v>397.5</c:v>
                </c:pt>
                <c:pt idx="6">
                  <c:v>394.9</c:v>
                </c:pt>
                <c:pt idx="7">
                  <c:v>383.4</c:v>
                </c:pt>
                <c:pt idx="8">
                  <c:v>380.8</c:v>
                </c:pt>
                <c:pt idx="9">
                  <c:v>398.5</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Ohio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3434343434343446E-2"/>
                  <c:y val="-7.767441860465126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4.0746862565044388E-2"/>
                      <c:h val="9.0889192886456902E-2"/>
                    </c:manualLayout>
                  </c15:layout>
                </c:ext>
                <c:ext xmlns:c16="http://schemas.microsoft.com/office/drawing/2014/chart" uri="{C3380CC4-5D6E-409C-BE32-E72D297353CC}">
                  <c16:uniqueId val="{00000003-D8CA-4484-8413-D55B4F7AC241}"/>
                </c:ext>
              </c:extLst>
            </c:dLbl>
            <c:dLbl>
              <c:idx val="1"/>
              <c:layout>
                <c:manualLayout>
                  <c:x val="-3.0780532598714418E-2"/>
                  <c:y val="-8.58821375098291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8CA-4484-8413-D55B4F7AC241}"/>
                </c:ext>
              </c:extLst>
            </c:dLbl>
            <c:dLbl>
              <c:idx val="2"/>
              <c:layout>
                <c:manualLayout>
                  <c:x val="-2.8331802877257423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8CA-4484-8413-D55B4F7AC241}"/>
                </c:ext>
              </c:extLst>
            </c:dLbl>
            <c:dLbl>
              <c:idx val="3"/>
              <c:layout>
                <c:manualLayout>
                  <c:x val="-3.3229262320171413E-2"/>
                  <c:y val="-6.94662688367785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8CA-4484-8413-D55B4F7AC241}"/>
                </c:ext>
              </c:extLst>
            </c:dLbl>
            <c:dLbl>
              <c:idx val="4"/>
              <c:layout>
                <c:manualLayout>
                  <c:x val="-2.5883073155800428E-2"/>
                  <c:y val="-6.9466268836778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CA-4484-8413-D55B4F7AC241}"/>
                </c:ext>
              </c:extLst>
            </c:dLbl>
            <c:dLbl>
              <c:idx val="5"/>
              <c:layout>
                <c:manualLayout>
                  <c:x val="-3.0780532598714418E-2"/>
                  <c:y val="-6.39943126124282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1ED-4D87-AF46-70559636D516}"/>
                </c:ext>
              </c:extLst>
            </c:dLbl>
            <c:dLbl>
              <c:idx val="6"/>
              <c:layout>
                <c:manualLayout>
                  <c:x val="-2.8331802877257423E-2"/>
                  <c:y val="-7.49382250611286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8CA-4484-8413-D55B4F7AC241}"/>
                </c:ext>
              </c:extLst>
            </c:dLbl>
            <c:dLbl>
              <c:idx val="7"/>
              <c:layout>
                <c:manualLayout>
                  <c:x val="-2.8331802877257423E-2"/>
                  <c:y val="-7.49382250611287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1ED-4D87-AF46-70559636D516}"/>
                </c:ext>
              </c:extLst>
            </c:dLbl>
            <c:dLbl>
              <c:idx val="8"/>
              <c:layout>
                <c:manualLayout>
                  <c:x val="-2.1545736534999242E-2"/>
                  <c:y val="-6.94662688367784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1ED-4D87-AF46-70559636D516}"/>
                </c:ext>
              </c:extLst>
            </c:dLbl>
            <c:dLbl>
              <c:idx val="9"/>
              <c:layout>
                <c:manualLayout>
                  <c:x val="-2.7107438016528925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1ED-4D87-AF46-70559636D51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Sheet1!$C$2:$C$11</c:f>
              <c:numCache>
                <c:formatCode>General</c:formatCode>
                <c:ptCount val="10"/>
                <c:pt idx="0">
                  <c:v>305.2</c:v>
                </c:pt>
                <c:pt idx="1">
                  <c:v>301.5</c:v>
                </c:pt>
                <c:pt idx="2">
                  <c:v>291.39999999999998</c:v>
                </c:pt>
                <c:pt idx="3">
                  <c:v>285.7</c:v>
                </c:pt>
                <c:pt idx="4">
                  <c:v>296.2</c:v>
                </c:pt>
                <c:pt idx="5">
                  <c:v>307.7</c:v>
                </c:pt>
                <c:pt idx="6">
                  <c:v>296.8</c:v>
                </c:pt>
                <c:pt idx="7">
                  <c:v>294.8</c:v>
                </c:pt>
                <c:pt idx="8">
                  <c:v>296</c:v>
                </c:pt>
                <c:pt idx="9">
                  <c:v>308.8</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420"/>
          <c:min val="2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Ohio’s Property Crime</a:t>
            </a:r>
            <a:r>
              <a:rPr lang="en-US" baseline="0" dirty="0" smtClean="0">
                <a:solidFill>
                  <a:schemeClr val="tx1"/>
                </a:solidFill>
              </a:rPr>
              <a:t> Rate by 100,000 People, by Year</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5134427067140021E-2"/>
          <c:y val="0.26284563266800953"/>
          <c:w val="0.93527573516120399"/>
          <c:h val="0.45715048956773702"/>
        </c:manualLayout>
      </c:layout>
      <c:lineChart>
        <c:grouping val="standard"/>
        <c:varyColors val="0"/>
        <c:ser>
          <c:idx val="0"/>
          <c:order val="0"/>
          <c:tx>
            <c:strRef>
              <c:f>Sheet1!$B$1</c:f>
              <c:strCache>
                <c:ptCount val="1"/>
                <c:pt idx="0">
                  <c:v>United States</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0"/>
              <c:layout>
                <c:manualLayout>
                  <c:x val="-2.4698524254716095E-2"/>
                  <c:y val="6.946669969947326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937-446A-9A40-D548777472E8}"/>
                </c:ext>
              </c:extLst>
            </c:dLbl>
            <c:dLbl>
              <c:idx val="1"/>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167-450A-A28F-3BF622BB1566}"/>
                </c:ext>
              </c:extLst>
            </c:dLbl>
            <c:dLbl>
              <c:idx val="2"/>
              <c:layout>
                <c:manualLayout>
                  <c:x val="-2.8371618836901584E-2"/>
                  <c:y val="8.58825683725238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937-446A-9A40-D548777472E8}"/>
                </c:ext>
              </c:extLst>
            </c:dLbl>
            <c:dLbl>
              <c:idx val="3"/>
              <c:layout>
                <c:manualLayout>
                  <c:x val="-3.0820348558358579E-2"/>
                  <c:y val="6.94666996994733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937-446A-9A40-D548777472E8}"/>
                </c:ext>
              </c:extLst>
            </c:dLbl>
            <c:dLbl>
              <c:idx val="4"/>
              <c:layout>
                <c:manualLayout>
                  <c:x val="-3.0820348558358579E-2"/>
                  <c:y val="5.305083102642265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937-446A-9A40-D548777472E8}"/>
                </c:ext>
              </c:extLst>
            </c:dLbl>
            <c:dLbl>
              <c:idx val="5"/>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167-450A-A28F-3BF622BB1566}"/>
                </c:ext>
              </c:extLst>
            </c:dLbl>
            <c:dLbl>
              <c:idx val="6"/>
              <c:layout>
                <c:manualLayout>
                  <c:x val="-3.3269078279815664E-2"/>
                  <c:y val="4.21069185777221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A937-446A-9A40-D548777472E8}"/>
                </c:ext>
              </c:extLst>
            </c:dLbl>
            <c:dLbl>
              <c:idx val="7"/>
              <c:layout>
                <c:manualLayout>
                  <c:x val="-2.3474159393987597E-2"/>
                  <c:y val="-6.186024968493165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A937-446A-9A40-D548777472E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Sheet1!$B$2:$B$11</c:f>
              <c:numCache>
                <c:formatCode>#,##0</c:formatCode>
                <c:ptCount val="10"/>
                <c:pt idx="0" formatCode="#,##0.00">
                  <c:v>2905.4</c:v>
                </c:pt>
                <c:pt idx="1">
                  <c:v>2868</c:v>
                </c:pt>
                <c:pt idx="2" formatCode="#,##0.00">
                  <c:v>2733.6</c:v>
                </c:pt>
                <c:pt idx="3" formatCode="#,##0.00">
                  <c:v>2574.1</c:v>
                </c:pt>
                <c:pt idx="4" formatCode="#,##0.00">
                  <c:v>2500.5</c:v>
                </c:pt>
                <c:pt idx="5" formatCode="#,##0.00">
                  <c:v>2451.6</c:v>
                </c:pt>
                <c:pt idx="6" formatCode="#,##0.00">
                  <c:v>2362.9</c:v>
                </c:pt>
                <c:pt idx="7" formatCode="#,##0.00">
                  <c:v>2209.8000000000002</c:v>
                </c:pt>
                <c:pt idx="8" formatCode="#,##0.00">
                  <c:v>2130.6</c:v>
                </c:pt>
                <c:pt idx="9" formatCode="#,##0.00">
                  <c:v>1958.2</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Ohio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2.3434343434343436E-2"/>
                  <c:y val="-5.305040016372784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8CA-4484-8413-D55B4F7AC241}"/>
                </c:ext>
              </c:extLst>
            </c:dLbl>
            <c:dLbl>
              <c:idx val="1"/>
              <c:layout>
                <c:manualLayout>
                  <c:x val="-2.4658708295071954E-2"/>
                  <c:y val="-4.75784439393776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8CA-4484-8413-D55B4F7AC241}"/>
                </c:ext>
              </c:extLst>
            </c:dLbl>
            <c:dLbl>
              <c:idx val="2"/>
              <c:layout>
                <c:manualLayout>
                  <c:x val="-2.8331802877257423E-2"/>
                  <c:y val="-5.8522356388078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8CA-4484-8413-D55B4F7AC241}"/>
                </c:ext>
              </c:extLst>
            </c:dLbl>
            <c:dLbl>
              <c:idx val="3"/>
              <c:layout>
                <c:manualLayout>
                  <c:x val="-3.3229262320171413E-2"/>
                  <c:y val="-6.94662688367785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8CA-4484-8413-D55B4F7AC241}"/>
                </c:ext>
              </c:extLst>
            </c:dLbl>
            <c:dLbl>
              <c:idx val="4"/>
              <c:layout>
                <c:manualLayout>
                  <c:x val="-2.7107438016528925E-2"/>
                  <c:y val="-7.49382250611286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8CA-4484-8413-D55B4F7AC241}"/>
                </c:ext>
              </c:extLst>
            </c:dLbl>
            <c:dLbl>
              <c:idx val="5"/>
              <c:layout>
                <c:manualLayout>
                  <c:x val="-2.9595983697630081E-2"/>
                  <c:y val="-5.85223563880780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A937-446A-9A40-D548777472E8}"/>
                </c:ext>
              </c:extLst>
            </c:dLbl>
            <c:dLbl>
              <c:idx val="6"/>
              <c:layout>
                <c:manualLayout>
                  <c:x val="-3.3229262320171503E-2"/>
                  <c:y val="-0.1296577873046307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8CA-4484-8413-D55B4F7AC241}"/>
                </c:ext>
              </c:extLst>
            </c:dLbl>
            <c:dLbl>
              <c:idx val="8"/>
              <c:layout>
                <c:manualLayout>
                  <c:x val="-3.0820348558358759E-2"/>
                  <c:y val="6.18606805476263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A937-446A-9A40-D548777472E8}"/>
                </c:ext>
              </c:extLst>
            </c:dLbl>
            <c:dLbl>
              <c:idx val="9"/>
              <c:layout>
                <c:manualLayout>
                  <c:x val="-2.22497945332591E-2"/>
                  <c:y val="3.45008994258755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A937-446A-9A40-D548777472E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Sheet1!$C$2:$C$11</c:f>
              <c:numCache>
                <c:formatCode>#,##0.00</c:formatCode>
                <c:ptCount val="10"/>
                <c:pt idx="0">
                  <c:v>3297.6</c:v>
                </c:pt>
                <c:pt idx="1">
                  <c:v>3206.4</c:v>
                </c:pt>
                <c:pt idx="2">
                  <c:v>2924.4</c:v>
                </c:pt>
                <c:pt idx="3" formatCode="#,##0">
                  <c:v>2781</c:v>
                </c:pt>
                <c:pt idx="4">
                  <c:v>2617.3000000000002</c:v>
                </c:pt>
                <c:pt idx="5">
                  <c:v>2589.3000000000002</c:v>
                </c:pt>
                <c:pt idx="6">
                  <c:v>2405.3000000000002</c:v>
                </c:pt>
                <c:pt idx="7">
                  <c:v>2208.3000000000002</c:v>
                </c:pt>
                <c:pt idx="8">
                  <c:v>2056.5</c:v>
                </c:pt>
                <c:pt idx="9">
                  <c:v>1850.3</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3400"/>
          <c:min val="18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majorUnit val="2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smtClean="0"/>
              <a:t>Ohio’s Violent and Property Crime Rates</a:t>
            </a:r>
            <a:endParaRPr lang="en-US" dirty="0"/>
          </a:p>
        </p:txBody>
      </p:sp>
    </p:spTree>
    <p:extLst>
      <p:ext uri="{BB962C8B-B14F-4D97-AF65-F5344CB8AC3E}">
        <p14:creationId xmlns:p14="http://schemas.microsoft.com/office/powerpoint/2010/main" val="242761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Ohio’s violent crime rate remains below </a:t>
            </a:r>
            <a:br>
              <a:rPr lang="en-US" dirty="0" smtClean="0"/>
            </a:br>
            <a:r>
              <a:rPr lang="en-US" dirty="0" smtClean="0"/>
              <a:t>the national average </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882365770"/>
              </p:ext>
            </p:extLst>
          </p:nvPr>
        </p:nvGraphicFramePr>
        <p:xfrm>
          <a:off x="1209675" y="1600200"/>
          <a:ext cx="10372725"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219200" y="4011240"/>
            <a:ext cx="6334897" cy="2160960"/>
          </a:xfrm>
        </p:spPr>
        <p:txBody>
          <a:bodyPr/>
          <a:lstStyle/>
          <a:p>
            <a:r>
              <a:rPr lang="en-US" sz="1200" dirty="0" smtClean="0"/>
              <a:t>Ohio’s violent crime rate has remained relatively consistent, and below the national average over the past ten years. In 2020, compared to the national average, as measured by the </a:t>
            </a:r>
            <a:r>
              <a:rPr lang="en-US" sz="1200" dirty="0"/>
              <a:t>estimate of homicides, rapes, robberies, and aggravated assaults per 100,000 </a:t>
            </a:r>
            <a:r>
              <a:rPr lang="en-US" sz="1200" dirty="0" smtClean="0"/>
              <a:t>people, Ohio’s violent crime rate was nearly 23% lower. </a:t>
            </a:r>
          </a:p>
          <a:p>
            <a:r>
              <a:rPr lang="en-US" sz="1200" dirty="0" smtClean="0"/>
              <a:t>In 2020, Ohio’s violent crime totaled 27,105 reported incidences, of which 15,396 (56.8%) were aggravated assaults, 6,953 </a:t>
            </a:r>
            <a:r>
              <a:rPr lang="en-US" sz="1200" dirty="0"/>
              <a:t>(</a:t>
            </a:r>
            <a:r>
              <a:rPr lang="en-US" sz="1200" dirty="0" smtClean="0"/>
              <a:t>25.7%) </a:t>
            </a:r>
            <a:r>
              <a:rPr lang="en-US" sz="1200" dirty="0"/>
              <a:t>were robberies, </a:t>
            </a:r>
            <a:r>
              <a:rPr lang="en-US" sz="1200" dirty="0" smtClean="0"/>
              <a:t>4,052 </a:t>
            </a:r>
            <a:r>
              <a:rPr lang="en-US" sz="1200" dirty="0"/>
              <a:t>(</a:t>
            </a:r>
            <a:r>
              <a:rPr lang="en-US" sz="1200" dirty="0" smtClean="0"/>
              <a:t>14.9%) </a:t>
            </a:r>
            <a:r>
              <a:rPr lang="en-US" sz="1200" dirty="0"/>
              <a:t>were rapes, and </a:t>
            </a:r>
            <a:r>
              <a:rPr lang="en-US" sz="1200" dirty="0" smtClean="0"/>
              <a:t>704 (2.6%) </a:t>
            </a:r>
            <a:r>
              <a:rPr lang="en-US" sz="1200" dirty="0"/>
              <a:t>were </a:t>
            </a:r>
            <a:r>
              <a:rPr lang="en-US" sz="1200" dirty="0" smtClean="0"/>
              <a:t>homicides. Approximately 555 law enforcement agencies reported data to the FBI, covering 83% of Ohio’s population. A single incident may involve multiple offenses.</a:t>
            </a:r>
          </a:p>
          <a:p>
            <a:r>
              <a:rPr lang="en-US" sz="1200" dirty="0" smtClean="0"/>
              <a:t>Of the surrounding five states, only Kentucky had a lower violent crime rate in 2020 per 100,000 people.</a:t>
            </a:r>
          </a:p>
          <a:p>
            <a:pPr marL="0" indent="0">
              <a:buNone/>
            </a:pPr>
            <a:endParaRPr lang="en-US" sz="1200" dirty="0"/>
          </a:p>
          <a:p>
            <a:endParaRPr lang="en-US" sz="1200" dirty="0" smtClean="0"/>
          </a:p>
          <a:p>
            <a:endParaRPr lang="en-US" sz="1200" dirty="0" smtClean="0"/>
          </a:p>
          <a:p>
            <a:pPr marL="0" indent="0">
              <a:buNone/>
            </a:pPr>
            <a:endParaRPr lang="en-US" sz="1200" dirty="0" smtClean="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2745759404"/>
              </p:ext>
            </p:extLst>
          </p:nvPr>
        </p:nvGraphicFramePr>
        <p:xfrm>
          <a:off x="7924800" y="3724830"/>
          <a:ext cx="3276599" cy="2225204"/>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38574145"/>
                    </a:ext>
                  </a:extLst>
                </a:gridCol>
                <a:gridCol w="1676399">
                  <a:extLst>
                    <a:ext uri="{9D8B030D-6E8A-4147-A177-3AD203B41FA5}">
                      <a16:colId xmlns:a16="http://schemas.microsoft.com/office/drawing/2014/main" val="1186952521"/>
                    </a:ext>
                  </a:extLst>
                </a:gridCol>
              </a:tblGrid>
              <a:tr h="275432">
                <a:tc gridSpan="2">
                  <a:txBody>
                    <a:bodyPr/>
                    <a:lstStyle/>
                    <a:p>
                      <a:pPr algn="ctr"/>
                      <a:r>
                        <a:rPr lang="en-US" sz="1350" dirty="0" smtClean="0"/>
                        <a:t>2020 Violent</a:t>
                      </a:r>
                      <a:r>
                        <a:rPr lang="en-US" sz="1350" baseline="0" dirty="0" smtClean="0"/>
                        <a:t> Crime Rate by 100,000 People</a:t>
                      </a:r>
                      <a:endParaRPr lang="en-US" sz="1350"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State</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Rate</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Michigan</a:t>
                      </a:r>
                      <a:endParaRPr lang="en-US" sz="1200" dirty="0"/>
                    </a:p>
                  </a:txBody>
                  <a:tcPr/>
                </a:tc>
                <a:tc>
                  <a:txBody>
                    <a:bodyPr/>
                    <a:lstStyle/>
                    <a:p>
                      <a:pPr algn="ctr"/>
                      <a:r>
                        <a:rPr lang="en-US" sz="1200" dirty="0" smtClean="0"/>
                        <a:t>478.0</a:t>
                      </a:r>
                      <a:endParaRPr lang="en-US" sz="1200" dirty="0"/>
                    </a:p>
                  </a:txBody>
                  <a:tcPr marR="0"/>
                </a:tc>
                <a:extLst>
                  <a:ext uri="{0D108BD9-81ED-4DB2-BD59-A6C34878D82A}">
                    <a16:rowId xmlns:a16="http://schemas.microsoft.com/office/drawing/2014/main" val="2637787145"/>
                  </a:ext>
                </a:extLst>
              </a:tr>
              <a:tr h="275432">
                <a:tc>
                  <a:txBody>
                    <a:bodyPr/>
                    <a:lstStyle/>
                    <a:p>
                      <a:r>
                        <a:rPr lang="en-US" sz="1200" dirty="0" smtClean="0"/>
                        <a:t>Pennsylvania</a:t>
                      </a:r>
                      <a:endParaRPr lang="en-US" sz="1200" dirty="0"/>
                    </a:p>
                  </a:txBody>
                  <a:tcPr/>
                </a:tc>
                <a:tc>
                  <a:txBody>
                    <a:bodyPr/>
                    <a:lstStyle/>
                    <a:p>
                      <a:pPr algn="ctr"/>
                      <a:r>
                        <a:rPr lang="en-US" sz="1200" dirty="0" smtClean="0"/>
                        <a:t>389.5</a:t>
                      </a:r>
                      <a:endParaRPr lang="en-US" sz="1200" dirty="0"/>
                    </a:p>
                  </a:txBody>
                  <a:tcPr marR="0"/>
                </a:tc>
                <a:extLst>
                  <a:ext uri="{0D108BD9-81ED-4DB2-BD59-A6C34878D82A}">
                    <a16:rowId xmlns:a16="http://schemas.microsoft.com/office/drawing/2014/main" val="167427870"/>
                  </a:ext>
                </a:extLst>
              </a:tr>
              <a:tr h="275432">
                <a:tc>
                  <a:txBody>
                    <a:bodyPr/>
                    <a:lstStyle/>
                    <a:p>
                      <a:r>
                        <a:rPr lang="en-US" sz="1200" dirty="0" smtClean="0"/>
                        <a:t>Indiana</a:t>
                      </a:r>
                      <a:endParaRPr lang="en-US" sz="1200" dirty="0"/>
                    </a:p>
                  </a:txBody>
                  <a:tcPr/>
                </a:tc>
                <a:tc>
                  <a:txBody>
                    <a:bodyPr/>
                    <a:lstStyle/>
                    <a:p>
                      <a:pPr algn="ctr"/>
                      <a:r>
                        <a:rPr lang="en-US" sz="1200" dirty="0" smtClean="0"/>
                        <a:t>357.7</a:t>
                      </a:r>
                      <a:endParaRPr lang="en-US" sz="1200" dirty="0"/>
                    </a:p>
                  </a:txBody>
                  <a:tcPr marR="0"/>
                </a:tc>
                <a:extLst>
                  <a:ext uri="{0D108BD9-81ED-4DB2-BD59-A6C34878D82A}">
                    <a16:rowId xmlns:a16="http://schemas.microsoft.com/office/drawing/2014/main" val="252641734"/>
                  </a:ext>
                </a:extLst>
              </a:tr>
              <a:tr h="275432">
                <a:tc>
                  <a:txBody>
                    <a:bodyPr/>
                    <a:lstStyle/>
                    <a:p>
                      <a:r>
                        <a:rPr lang="en-US" sz="1200" dirty="0" smtClean="0"/>
                        <a:t>West Virginia</a:t>
                      </a:r>
                      <a:endParaRPr lang="en-US" sz="1200" dirty="0"/>
                    </a:p>
                  </a:txBody>
                  <a:tcPr/>
                </a:tc>
                <a:tc>
                  <a:txBody>
                    <a:bodyPr/>
                    <a:lstStyle/>
                    <a:p>
                      <a:pPr algn="ctr"/>
                      <a:r>
                        <a:rPr lang="en-US" sz="1200" dirty="0" smtClean="0"/>
                        <a:t>355.9</a:t>
                      </a:r>
                      <a:endParaRPr lang="en-US" sz="1200" dirty="0"/>
                    </a:p>
                  </a:txBody>
                  <a:tcPr marR="0"/>
                </a:tc>
                <a:extLst>
                  <a:ext uri="{0D108BD9-81ED-4DB2-BD59-A6C34878D82A}">
                    <a16:rowId xmlns:a16="http://schemas.microsoft.com/office/drawing/2014/main" val="3576118374"/>
                  </a:ext>
                </a:extLst>
              </a:tr>
              <a:tr h="275432">
                <a:tc>
                  <a:txBody>
                    <a:bodyPr/>
                    <a:lstStyle/>
                    <a:p>
                      <a:r>
                        <a:rPr lang="en-US" sz="1200" dirty="0" smtClean="0"/>
                        <a:t>Ohio</a:t>
                      </a:r>
                      <a:endParaRPr lang="en-US" sz="1200" dirty="0"/>
                    </a:p>
                  </a:txBody>
                  <a:tcPr/>
                </a:tc>
                <a:tc>
                  <a:txBody>
                    <a:bodyPr/>
                    <a:lstStyle/>
                    <a:p>
                      <a:pPr algn="ctr"/>
                      <a:r>
                        <a:rPr lang="en-US" sz="1200" dirty="0" smtClean="0"/>
                        <a:t>308.8</a:t>
                      </a:r>
                      <a:endParaRPr lang="en-US" sz="1200" dirty="0"/>
                    </a:p>
                  </a:txBody>
                  <a:tcPr marR="0"/>
                </a:tc>
                <a:extLst>
                  <a:ext uri="{0D108BD9-81ED-4DB2-BD59-A6C34878D82A}">
                    <a16:rowId xmlns:a16="http://schemas.microsoft.com/office/drawing/2014/main" val="52221144"/>
                  </a:ext>
                </a:extLst>
              </a:tr>
              <a:tr h="275432">
                <a:tc>
                  <a:txBody>
                    <a:bodyPr/>
                    <a:lstStyle/>
                    <a:p>
                      <a:r>
                        <a:rPr lang="en-US" sz="1200" dirty="0" smtClean="0"/>
                        <a:t>Kentucky</a:t>
                      </a:r>
                      <a:endParaRPr lang="en-US" sz="1200" dirty="0"/>
                    </a:p>
                  </a:txBody>
                  <a:tcPr/>
                </a:tc>
                <a:tc>
                  <a:txBody>
                    <a:bodyPr/>
                    <a:lstStyle/>
                    <a:p>
                      <a:pPr algn="ctr"/>
                      <a:r>
                        <a:rPr lang="en-US" sz="1200" dirty="0" smtClean="0"/>
                        <a:t>259.1</a:t>
                      </a:r>
                      <a:endParaRPr lang="en-US" sz="1200" dirty="0"/>
                    </a:p>
                  </a:txBody>
                  <a:tcPr marR="0"/>
                </a:tc>
                <a:extLst>
                  <a:ext uri="{0D108BD9-81ED-4DB2-BD59-A6C34878D82A}">
                    <a16:rowId xmlns:a16="http://schemas.microsoft.com/office/drawing/2014/main" val="1421777687"/>
                  </a:ext>
                </a:extLst>
              </a:tr>
            </a:tbl>
          </a:graphicData>
        </a:graphic>
      </p:graphicFrame>
      <p:sp>
        <p:nvSpPr>
          <p:cNvPr id="6" name="TextBox 5"/>
          <p:cNvSpPr txBox="1"/>
          <p:nvPr/>
        </p:nvSpPr>
        <p:spPr>
          <a:xfrm>
            <a:off x="1208902" y="3628920"/>
            <a:ext cx="4125097" cy="261610"/>
          </a:xfrm>
          <a:prstGeom prst="rect">
            <a:avLst/>
          </a:prstGeom>
          <a:noFill/>
        </p:spPr>
        <p:txBody>
          <a:bodyPr wrap="square" rtlCol="0">
            <a:spAutoFit/>
          </a:bodyPr>
          <a:lstStyle/>
          <a:p>
            <a:r>
              <a:rPr lang="en-US" sz="1100" dirty="0" smtClean="0">
                <a:latin typeface="+mn-lt"/>
              </a:rPr>
              <a:t>Source: Federal Bureau of Investigation (FBI), Crime Data Explorer</a:t>
            </a:r>
            <a:endParaRPr lang="en-US" sz="1100" dirty="0">
              <a:latin typeface="+mn-lt"/>
            </a:endParaRPr>
          </a:p>
        </p:txBody>
      </p:sp>
    </p:spTree>
    <p:extLst>
      <p:ext uri="{BB962C8B-B14F-4D97-AF65-F5344CB8AC3E}">
        <p14:creationId xmlns:p14="http://schemas.microsoft.com/office/powerpoint/2010/main" val="1308797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Ohio’s property </a:t>
            </a:r>
            <a:r>
              <a:rPr lang="en-US" dirty="0"/>
              <a:t>c</a:t>
            </a:r>
            <a:r>
              <a:rPr lang="en-US" dirty="0" smtClean="0"/>
              <a:t>rime </a:t>
            </a:r>
            <a:r>
              <a:rPr lang="en-US" dirty="0"/>
              <a:t>r</a:t>
            </a:r>
            <a:r>
              <a:rPr lang="en-US" dirty="0" smtClean="0"/>
              <a:t>ate fell below the national average in recent years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76460637"/>
              </p:ext>
            </p:extLst>
          </p:nvPr>
        </p:nvGraphicFramePr>
        <p:xfrm>
          <a:off x="1209675" y="1600200"/>
          <a:ext cx="10372725"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143000" y="3886203"/>
            <a:ext cx="6487298" cy="2209797"/>
          </a:xfrm>
        </p:spPr>
        <p:txBody>
          <a:bodyPr/>
          <a:lstStyle/>
          <a:p>
            <a:r>
              <a:rPr lang="en-US" sz="1200" dirty="0" smtClean="0"/>
              <a:t>Both Ohio’s property crime rate and the national property crime rate have been consistently declining over the past ten years. While Ohio’s property crime rate is currently below the national rate, from 2011-2017 it was above the national rate. </a:t>
            </a:r>
          </a:p>
          <a:p>
            <a:r>
              <a:rPr lang="en-US" sz="1200" dirty="0" smtClean="0"/>
              <a:t>In </a:t>
            </a:r>
            <a:r>
              <a:rPr lang="en-US" sz="1200" dirty="0"/>
              <a:t>2020, compared to the national average, as measured by the estimate of larceny-theft, burglary, motor vehicle theft, and arson per 100,000 </a:t>
            </a:r>
            <a:r>
              <a:rPr lang="en-US" sz="1200" dirty="0" smtClean="0"/>
              <a:t>people, </a:t>
            </a:r>
            <a:r>
              <a:rPr lang="en-US" sz="1200" dirty="0"/>
              <a:t>Ohio’s property crime rate was nearly 5.5% lower. </a:t>
            </a:r>
            <a:endParaRPr lang="en-US" sz="1200" dirty="0" smtClean="0"/>
          </a:p>
          <a:p>
            <a:r>
              <a:rPr lang="en-US" sz="1200" dirty="0" smtClean="0"/>
              <a:t>In 2020, Ohio’s property crime totaled 178,422 incidences, of which 130,168 (73%) were larceny-theft, 30,288 (17%) </a:t>
            </a:r>
            <a:r>
              <a:rPr lang="en-US" sz="1200" dirty="0"/>
              <a:t>were </a:t>
            </a:r>
            <a:r>
              <a:rPr lang="en-US" sz="1200" dirty="0" smtClean="0"/>
              <a:t>burglary, 17,091 (9.6%) </a:t>
            </a:r>
            <a:r>
              <a:rPr lang="en-US" sz="1200" dirty="0"/>
              <a:t>were </a:t>
            </a:r>
            <a:r>
              <a:rPr lang="en-US" sz="1200" dirty="0" smtClean="0"/>
              <a:t>motor vehicle theft, </a:t>
            </a:r>
            <a:r>
              <a:rPr lang="en-US" sz="1200" dirty="0"/>
              <a:t>and </a:t>
            </a:r>
            <a:r>
              <a:rPr lang="en-US" sz="1200" dirty="0" smtClean="0"/>
              <a:t>875 (0.5%) </a:t>
            </a:r>
            <a:r>
              <a:rPr lang="en-US" sz="1200" dirty="0"/>
              <a:t>were </a:t>
            </a:r>
            <a:r>
              <a:rPr lang="en-US" sz="1200" dirty="0" smtClean="0"/>
              <a:t>arson. Approximately </a:t>
            </a:r>
            <a:r>
              <a:rPr lang="en-US" sz="1200" dirty="0"/>
              <a:t>555 law enforcement agencies reported data to the FBI, covering 83% of Ohio’s population. A single incident may involve multiple offenses</a:t>
            </a:r>
            <a:r>
              <a:rPr lang="en-US" sz="1200" dirty="0" smtClean="0"/>
              <a:t>.</a:t>
            </a:r>
          </a:p>
          <a:p>
            <a:r>
              <a:rPr lang="en-US" sz="1200" dirty="0"/>
              <a:t>Of the surrounding five </a:t>
            </a:r>
            <a:r>
              <a:rPr lang="en-US" sz="1200" dirty="0" smtClean="0"/>
              <a:t>states, Ohio had the highest property crime rate per 100,000 people.</a:t>
            </a:r>
          </a:p>
          <a:p>
            <a:pPr marL="0" indent="0">
              <a:buNone/>
            </a:pPr>
            <a:endParaRPr lang="en-US" sz="1200" dirty="0" smtClean="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2832556495"/>
              </p:ext>
            </p:extLst>
          </p:nvPr>
        </p:nvGraphicFramePr>
        <p:xfrm>
          <a:off x="7797800" y="3759725"/>
          <a:ext cx="3479800" cy="2225204"/>
        </p:xfrm>
        <a:graphic>
          <a:graphicData uri="http://schemas.openxmlformats.org/drawingml/2006/table">
            <a:tbl>
              <a:tblPr firstRow="1" bandRow="1">
                <a:tableStyleId>{5C22544A-7EE6-4342-B048-85BDC9FD1C3A}</a:tableStyleId>
              </a:tblPr>
              <a:tblGrid>
                <a:gridCol w="1803400">
                  <a:extLst>
                    <a:ext uri="{9D8B030D-6E8A-4147-A177-3AD203B41FA5}">
                      <a16:colId xmlns:a16="http://schemas.microsoft.com/office/drawing/2014/main" val="238574145"/>
                    </a:ext>
                  </a:extLst>
                </a:gridCol>
                <a:gridCol w="1676400">
                  <a:extLst>
                    <a:ext uri="{9D8B030D-6E8A-4147-A177-3AD203B41FA5}">
                      <a16:colId xmlns:a16="http://schemas.microsoft.com/office/drawing/2014/main" val="1186952521"/>
                    </a:ext>
                  </a:extLst>
                </a:gridCol>
              </a:tblGrid>
              <a:tr h="275432">
                <a:tc gridSpan="2">
                  <a:txBody>
                    <a:bodyPr/>
                    <a:lstStyle/>
                    <a:p>
                      <a:pPr algn="ctr"/>
                      <a:r>
                        <a:rPr lang="en-US" sz="1350" dirty="0" smtClean="0"/>
                        <a:t>2020 Property</a:t>
                      </a:r>
                      <a:r>
                        <a:rPr lang="en-US" sz="1350" baseline="0" dirty="0" smtClean="0"/>
                        <a:t> Crime Rate by 100,000 People</a:t>
                      </a:r>
                      <a:endParaRPr lang="en-US" sz="1350" dirty="0"/>
                    </a:p>
                  </a:txBody>
                  <a:tcPr/>
                </a:tc>
                <a:tc hMerge="1">
                  <a:txBody>
                    <a:bodyPr/>
                    <a:lstStyle/>
                    <a:p>
                      <a:pPr algn="ctr"/>
                      <a:endParaRPr lang="en-US" sz="1200" b="1" dirty="0">
                        <a:solidFill>
                          <a:schemeClr val="bg1"/>
                        </a:solidFill>
                      </a:endParaRPr>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State</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Rate</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Ohio</a:t>
                      </a:r>
                      <a:endParaRPr lang="en-US" sz="1200" dirty="0"/>
                    </a:p>
                  </a:txBody>
                  <a:tcPr/>
                </a:tc>
                <a:tc>
                  <a:txBody>
                    <a:bodyPr/>
                    <a:lstStyle/>
                    <a:p>
                      <a:pPr algn="ctr"/>
                      <a:r>
                        <a:rPr lang="en-US" sz="1200" dirty="0" smtClean="0"/>
                        <a:t>1,850.3</a:t>
                      </a:r>
                    </a:p>
                  </a:txBody>
                  <a:tcPr marR="0"/>
                </a:tc>
                <a:extLst>
                  <a:ext uri="{0D108BD9-81ED-4DB2-BD59-A6C34878D82A}">
                    <a16:rowId xmlns:a16="http://schemas.microsoft.com/office/drawing/2014/main" val="2637787145"/>
                  </a:ext>
                </a:extLst>
              </a:tr>
              <a:tr h="2754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Indiana</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smtClean="0"/>
                        <a:t>1,783.2</a:t>
                      </a:r>
                    </a:p>
                  </a:txBody>
                  <a:tcPr marR="0"/>
                </a:tc>
                <a:extLst>
                  <a:ext uri="{0D108BD9-81ED-4DB2-BD59-A6C34878D82A}">
                    <a16:rowId xmlns:a16="http://schemas.microsoft.com/office/drawing/2014/main" val="167427870"/>
                  </a:ext>
                </a:extLst>
              </a:tr>
              <a:tr h="2754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Kentucky</a:t>
                      </a:r>
                      <a:endParaRPr lang="en-US" sz="12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smtClean="0"/>
                        <a:t>1,779.5</a:t>
                      </a:r>
                      <a:endParaRPr lang="en-US" sz="1200" dirty="0"/>
                    </a:p>
                  </a:txBody>
                  <a:tcPr marR="0"/>
                </a:tc>
                <a:extLst>
                  <a:ext uri="{0D108BD9-81ED-4DB2-BD59-A6C34878D82A}">
                    <a16:rowId xmlns:a16="http://schemas.microsoft.com/office/drawing/2014/main" val="252641734"/>
                  </a:ext>
                </a:extLst>
              </a:tr>
              <a:tr h="275432">
                <a:tc>
                  <a:txBody>
                    <a:bodyPr/>
                    <a:lstStyle/>
                    <a:p>
                      <a:r>
                        <a:rPr lang="en-US" sz="1200" dirty="0" smtClean="0"/>
                        <a:t>Pennsylvania</a:t>
                      </a:r>
                      <a:endParaRPr lang="en-US" sz="1200" dirty="0"/>
                    </a:p>
                  </a:txBody>
                  <a:tcPr/>
                </a:tc>
                <a:tc>
                  <a:txBody>
                    <a:bodyPr/>
                    <a:lstStyle/>
                    <a:p>
                      <a:pPr algn="ctr"/>
                      <a:r>
                        <a:rPr lang="en-US" sz="1200" dirty="0" smtClean="0"/>
                        <a:t>1,644.1</a:t>
                      </a:r>
                      <a:endParaRPr lang="en-US" sz="1200" dirty="0"/>
                    </a:p>
                  </a:txBody>
                  <a:tcPr marR="0"/>
                </a:tc>
                <a:extLst>
                  <a:ext uri="{0D108BD9-81ED-4DB2-BD59-A6C34878D82A}">
                    <a16:rowId xmlns:a16="http://schemas.microsoft.com/office/drawing/2014/main" val="3576118374"/>
                  </a:ext>
                </a:extLst>
              </a:tr>
              <a:tr h="275432">
                <a:tc>
                  <a:txBody>
                    <a:bodyPr/>
                    <a:lstStyle/>
                    <a:p>
                      <a:r>
                        <a:rPr lang="en-US" sz="1200" dirty="0" smtClean="0"/>
                        <a:t>West Virginia</a:t>
                      </a:r>
                      <a:endParaRPr lang="en-US" sz="1200" dirty="0"/>
                    </a:p>
                  </a:txBody>
                  <a:tcPr/>
                </a:tc>
                <a:tc>
                  <a:txBody>
                    <a:bodyPr/>
                    <a:lstStyle/>
                    <a:p>
                      <a:pPr algn="ctr"/>
                      <a:r>
                        <a:rPr lang="en-US" sz="1200" dirty="0" smtClean="0"/>
                        <a:t>1,399.4</a:t>
                      </a:r>
                      <a:endParaRPr lang="en-US" sz="1200" dirty="0"/>
                    </a:p>
                  </a:txBody>
                  <a:tcPr marR="0"/>
                </a:tc>
                <a:extLst>
                  <a:ext uri="{0D108BD9-81ED-4DB2-BD59-A6C34878D82A}">
                    <a16:rowId xmlns:a16="http://schemas.microsoft.com/office/drawing/2014/main" val="52221144"/>
                  </a:ext>
                </a:extLst>
              </a:tr>
              <a:tr h="275432">
                <a:tc>
                  <a:txBody>
                    <a:bodyPr/>
                    <a:lstStyle/>
                    <a:p>
                      <a:r>
                        <a:rPr lang="en-US" sz="1200" dirty="0" smtClean="0"/>
                        <a:t>Michigan</a:t>
                      </a:r>
                      <a:endParaRPr lang="en-US" sz="1200" dirty="0"/>
                    </a:p>
                  </a:txBody>
                  <a:tcPr/>
                </a:tc>
                <a:tc>
                  <a:txBody>
                    <a:bodyPr/>
                    <a:lstStyle/>
                    <a:p>
                      <a:pPr algn="ctr"/>
                      <a:r>
                        <a:rPr lang="en-US" sz="1200" dirty="0" smtClean="0"/>
                        <a:t>1,360.9</a:t>
                      </a:r>
                      <a:endParaRPr lang="en-US" sz="1200" dirty="0"/>
                    </a:p>
                  </a:txBody>
                  <a:tcPr marR="0"/>
                </a:tc>
                <a:extLst>
                  <a:ext uri="{0D108BD9-81ED-4DB2-BD59-A6C34878D82A}">
                    <a16:rowId xmlns:a16="http://schemas.microsoft.com/office/drawing/2014/main" val="1421777687"/>
                  </a:ext>
                </a:extLst>
              </a:tr>
            </a:tbl>
          </a:graphicData>
        </a:graphic>
      </p:graphicFrame>
      <p:sp>
        <p:nvSpPr>
          <p:cNvPr id="6" name="TextBox 5"/>
          <p:cNvSpPr txBox="1"/>
          <p:nvPr/>
        </p:nvSpPr>
        <p:spPr>
          <a:xfrm>
            <a:off x="1208902" y="3628920"/>
            <a:ext cx="4125097" cy="261610"/>
          </a:xfrm>
          <a:prstGeom prst="rect">
            <a:avLst/>
          </a:prstGeom>
          <a:noFill/>
        </p:spPr>
        <p:txBody>
          <a:bodyPr wrap="square" rtlCol="0">
            <a:spAutoFit/>
          </a:bodyPr>
          <a:lstStyle/>
          <a:p>
            <a:r>
              <a:rPr lang="en-US" sz="1100" dirty="0" smtClean="0">
                <a:latin typeface="+mn-lt"/>
              </a:rPr>
              <a:t>Source: Federal Bureau </a:t>
            </a:r>
            <a:r>
              <a:rPr lang="en-US" sz="1100" smtClean="0">
                <a:latin typeface="+mn-lt"/>
              </a:rPr>
              <a:t>of Investigation (FBI), </a:t>
            </a:r>
            <a:r>
              <a:rPr lang="en-US" sz="1100" dirty="0" smtClean="0">
                <a:latin typeface="+mn-lt"/>
              </a:rPr>
              <a:t>Crime Data Explorer</a:t>
            </a:r>
            <a:endParaRPr lang="en-US" sz="1100" dirty="0">
              <a:latin typeface="+mn-lt"/>
            </a:endParaRPr>
          </a:p>
        </p:txBody>
      </p:sp>
    </p:spTree>
    <p:extLst>
      <p:ext uri="{BB962C8B-B14F-4D97-AF65-F5344CB8AC3E}">
        <p14:creationId xmlns:p14="http://schemas.microsoft.com/office/powerpoint/2010/main" val="290914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841</TotalTime>
  <Words>459</Words>
  <Application>Microsoft Office PowerPoint</Application>
  <PresentationFormat>Widescreen</PresentationFormat>
  <Paragraphs>75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Times New Roman</vt:lpstr>
      <vt:lpstr>Wingdings</vt:lpstr>
      <vt:lpstr>Layers</vt:lpstr>
      <vt:lpstr>Ohio’s Violent and Property Crime Rates</vt:lpstr>
      <vt:lpstr>Ohio’s violent crime rate remains below  the national average </vt:lpstr>
      <vt:lpstr>Ohio’s property crime rate fell below the national average in recent years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Ohio’s Violent Crime Rate Below the National Average </dc:title>
  <dc:creator>Shaina Morris</dc:creator>
  <cp:lastModifiedBy>Zach Gleim</cp:lastModifiedBy>
  <cp:revision>41</cp:revision>
  <cp:lastPrinted>2022-05-16T19:03:05Z</cp:lastPrinted>
  <dcterms:created xsi:type="dcterms:W3CDTF">2022-08-03T18:20:19Z</dcterms:created>
  <dcterms:modified xsi:type="dcterms:W3CDTF">2022-09-16T19:30:44Z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