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yer" initials="LB" lastIdx="1" clrIdx="0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66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0" dirty="0" smtClean="0">
                <a:solidFill>
                  <a:schemeClr val="tx1"/>
                </a:solidFill>
              </a:rPr>
              <a:t>Ohio WIC Participation FFY 2015-2021*</a:t>
            </a:r>
            <a:endParaRPr lang="en-US" sz="1860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Sheet1!$B$2:$B$8</c:f>
              <c:numCache>
                <c:formatCode>_(* #,##0_);_(* \(#,##0\);_(* "-"??_);_(@_)</c:formatCode>
                <c:ptCount val="7"/>
                <c:pt idx="0">
                  <c:v>57856.666666666664</c:v>
                </c:pt>
                <c:pt idx="1">
                  <c:v>55305.833333333336</c:v>
                </c:pt>
                <c:pt idx="2">
                  <c:v>52315.75</c:v>
                </c:pt>
                <c:pt idx="3">
                  <c:v>49646.916666666664</c:v>
                </c:pt>
                <c:pt idx="4">
                  <c:v>46000.333333333336</c:v>
                </c:pt>
                <c:pt idx="5">
                  <c:v>43080.833333333336</c:v>
                </c:pt>
                <c:pt idx="6">
                  <c:v>38254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Infants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Sheet1!$C$2:$C$8</c:f>
              <c:numCache>
                <c:formatCode>_(* #,##0_);_(* \(#,##0\);_(* "-"??_);_(@_)</c:formatCode>
                <c:ptCount val="7"/>
                <c:pt idx="0">
                  <c:v>65871.083333333328</c:v>
                </c:pt>
                <c:pt idx="1">
                  <c:v>73933.5</c:v>
                </c:pt>
                <c:pt idx="2">
                  <c:v>71531.333333333328</c:v>
                </c:pt>
                <c:pt idx="3">
                  <c:v>68204.5</c:v>
                </c:pt>
                <c:pt idx="4">
                  <c:v>63678.75</c:v>
                </c:pt>
                <c:pt idx="5">
                  <c:v>61589.416666666664</c:v>
                </c:pt>
                <c:pt idx="6">
                  <c:v>55502.583333333336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Children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</c:numCache>
            </c:numRef>
          </c:cat>
          <c:val>
            <c:numRef>
              <c:f>Sheet1!$D$2:$D$8</c:f>
              <c:numCache>
                <c:formatCode>_(* #,##0_);_(* \(#,##0\);_(* "-"??_);_(@_)</c:formatCode>
                <c:ptCount val="7"/>
                <c:pt idx="0">
                  <c:v>120472.91666666667</c:v>
                </c:pt>
                <c:pt idx="1">
                  <c:v>105479.83333333333</c:v>
                </c:pt>
                <c:pt idx="2">
                  <c:v>97898.916666666672</c:v>
                </c:pt>
                <c:pt idx="3">
                  <c:v>91104</c:v>
                </c:pt>
                <c:pt idx="4">
                  <c:v>82894.583333333328</c:v>
                </c:pt>
                <c:pt idx="5">
                  <c:v>77505.25</c:v>
                </c:pt>
                <c:pt idx="6">
                  <c:v>70570.416666666672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84-44A3-B96B-E19B549D4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496776"/>
        <c:axId val="463494152"/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1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439400" cy="1143000"/>
          </a:xfrm>
        </p:spPr>
        <p:txBody>
          <a:bodyPr/>
          <a:lstStyle/>
          <a:p>
            <a:r>
              <a:rPr lang="en-US" sz="3200" dirty="0" smtClean="0"/>
              <a:t>Participation in Special Supplemental Nutrition Program for Women, Infants, and Children (WIC) decreases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459207"/>
              </p:ext>
            </p:extLst>
          </p:nvPr>
        </p:nvGraphicFramePr>
        <p:xfrm>
          <a:off x="1219200" y="1600201"/>
          <a:ext cx="6858000" cy="411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8229600" y="1752600"/>
            <a:ext cx="3429000" cy="4535424"/>
          </a:xfrm>
        </p:spPr>
        <p:txBody>
          <a:bodyPr/>
          <a:lstStyle/>
          <a:p>
            <a:r>
              <a:rPr lang="en-US" sz="1400" dirty="0" smtClean="0"/>
              <a:t>The number of Ohio WIC participants declined from 244,000 in FFY 2015 to 164,000 in FFY 2021, or 32.7%.</a:t>
            </a:r>
          </a:p>
          <a:p>
            <a:r>
              <a:rPr lang="en-US" sz="1400" dirty="0" smtClean="0"/>
              <a:t>The average monthly benefit per person ranged from a high of $34.76</a:t>
            </a:r>
            <a:br>
              <a:rPr lang="en-US" sz="1400" dirty="0" smtClean="0"/>
            </a:br>
            <a:r>
              <a:rPr lang="en-US" sz="1400" dirty="0" smtClean="0"/>
              <a:t>in FFY 2015 to a low of $30.37 in FFY</a:t>
            </a:r>
            <a:r>
              <a:rPr lang="en-US" sz="1400" dirty="0"/>
              <a:t> </a:t>
            </a:r>
            <a:r>
              <a:rPr lang="en-US" sz="1400" dirty="0" smtClean="0"/>
              <a:t>2017.</a:t>
            </a:r>
            <a:endParaRPr lang="en-US" sz="1400" dirty="0"/>
          </a:p>
          <a:p>
            <a:r>
              <a:rPr lang="en-US" sz="1400" dirty="0" smtClean="0"/>
              <a:t>WIC eligibility includes pregnant and postpartum women, infants, and children up to five years of age with household income up </a:t>
            </a:r>
            <a:r>
              <a:rPr lang="en-US" sz="1400" dirty="0"/>
              <a:t>to 185% </a:t>
            </a:r>
            <a:r>
              <a:rPr lang="en-US" sz="1400" dirty="0" smtClean="0"/>
              <a:t>FPL.</a:t>
            </a:r>
          </a:p>
          <a:p>
            <a:r>
              <a:rPr lang="en-US" sz="1400" dirty="0" smtClean="0"/>
              <a:t>Approved foods include </a:t>
            </a:r>
            <a:r>
              <a:rPr lang="en-US" sz="1400" dirty="0"/>
              <a:t>whole </a:t>
            </a:r>
            <a:r>
              <a:rPr lang="en-US" sz="1400" dirty="0" smtClean="0"/>
              <a:t>grains, </a:t>
            </a:r>
            <a:r>
              <a:rPr lang="en-US" sz="1400" dirty="0"/>
              <a:t>cereal, </a:t>
            </a:r>
            <a:r>
              <a:rPr lang="en-US" sz="1400" dirty="0" smtClean="0"/>
              <a:t>eggs</a:t>
            </a:r>
            <a:r>
              <a:rPr lang="en-US" sz="1400" dirty="0"/>
              <a:t>, iron-fortified infant formula, and milk</a:t>
            </a:r>
            <a:r>
              <a:rPr lang="en-US" sz="1400" dirty="0" smtClean="0"/>
              <a:t>.</a:t>
            </a:r>
          </a:p>
          <a:p>
            <a:pPr lvl="1"/>
            <a:r>
              <a:rPr lang="en-US" sz="1200" dirty="0" smtClean="0"/>
              <a:t>Ohio WIC sought approval from the U.S. Department of Agriculture to cover eight additional types of infant formula during the national formula shortage of 2022.</a:t>
            </a:r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9982" y="5665113"/>
            <a:ext cx="5999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*Data for 2019 through 2021 are preliminary.</a:t>
            </a:r>
          </a:p>
          <a:p>
            <a:r>
              <a:rPr lang="en-US" sz="1100" dirty="0" smtClean="0">
                <a:latin typeface="+mn-lt"/>
              </a:rPr>
              <a:t>Source: United States Department of Agriculture, Food and Nutrition Service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953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848</TotalTime>
  <Words>164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Participation in Special Supplemental Nutrition Program for Women, Infants, and Children (WIC) decreases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Column chart</dc:title>
  <dc:creator>Jacquelyn Schroeder</dc:creator>
  <cp:lastModifiedBy>Zach Gleim</cp:lastModifiedBy>
  <cp:revision>38</cp:revision>
  <cp:lastPrinted>2022-06-27T18:10:44Z</cp:lastPrinted>
  <dcterms:created xsi:type="dcterms:W3CDTF">2022-06-16T12:05:16Z</dcterms:created>
  <dcterms:modified xsi:type="dcterms:W3CDTF">2022-09-16T19:28:23Z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