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75976" autoAdjust="0"/>
  </p:normalViewPr>
  <p:slideViewPr>
    <p:cSldViewPr>
      <p:cViewPr varScale="1">
        <p:scale>
          <a:sx n="97" d="100"/>
          <a:sy n="97" d="100"/>
        </p:scale>
        <p:origin x="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Ohio’s Federal WIOA</a:t>
            </a:r>
            <a:r>
              <a:rPr lang="en-US" baseline="0" dirty="0" smtClean="0">
                <a:solidFill>
                  <a:schemeClr val="tx1"/>
                </a:solidFill>
              </a:rPr>
              <a:t> Allocations (in millions)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FY13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  <c:pt idx="5">
                  <c:v>FY18</c:v>
                </c:pt>
                <c:pt idx="6">
                  <c:v>FY19</c:v>
                </c:pt>
                <c:pt idx="7">
                  <c:v>FY20</c:v>
                </c:pt>
                <c:pt idx="8">
                  <c:v>FY21</c:v>
                </c:pt>
                <c:pt idx="9">
                  <c:v>FY22</c:v>
                </c:pt>
              </c:strCache>
            </c:strRef>
          </c:cat>
          <c:val>
            <c:numRef>
              <c:f>Sheet1!$B$2:$B$11</c:f>
              <c:numCache>
                <c:formatCode>"$"#,##0.0_);[Red]\("$"#,##0.0\)</c:formatCode>
                <c:ptCount val="10"/>
                <c:pt idx="0">
                  <c:v>29.1</c:v>
                </c:pt>
                <c:pt idx="1">
                  <c:v>25.9</c:v>
                </c:pt>
                <c:pt idx="2">
                  <c:v>26.3</c:v>
                </c:pt>
                <c:pt idx="3">
                  <c:v>28.6</c:v>
                </c:pt>
                <c:pt idx="4">
                  <c:v>28.2</c:v>
                </c:pt>
                <c:pt idx="5">
                  <c:v>30.1</c:v>
                </c:pt>
                <c:pt idx="6">
                  <c:v>36.4</c:v>
                </c:pt>
                <c:pt idx="7">
                  <c:v>41.6</c:v>
                </c:pt>
                <c:pt idx="8">
                  <c:v>45.5</c:v>
                </c:pt>
                <c:pt idx="9">
                  <c:v>41.2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Adult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FY13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  <c:pt idx="5">
                  <c:v>FY18</c:v>
                </c:pt>
                <c:pt idx="6">
                  <c:v>FY19</c:v>
                </c:pt>
                <c:pt idx="7">
                  <c:v>FY20</c:v>
                </c:pt>
                <c:pt idx="8">
                  <c:v>FY21</c:v>
                </c:pt>
                <c:pt idx="9">
                  <c:v>FY22</c:v>
                </c:pt>
              </c:strCache>
            </c:strRef>
          </c:cat>
          <c:val>
            <c:numRef>
              <c:f>Sheet1!$C$2:$C$11</c:f>
              <c:numCache>
                <c:formatCode>"$"#,##0.0_);[Red]\("$"#,##0.0\)</c:formatCode>
                <c:ptCount val="10"/>
                <c:pt idx="0">
                  <c:v>27.1</c:v>
                </c:pt>
                <c:pt idx="1">
                  <c:v>24</c:v>
                </c:pt>
                <c:pt idx="2">
                  <c:v>24.3</c:v>
                </c:pt>
                <c:pt idx="3">
                  <c:v>26.5</c:v>
                </c:pt>
                <c:pt idx="4">
                  <c:v>26.1</c:v>
                </c:pt>
                <c:pt idx="5">
                  <c:v>28</c:v>
                </c:pt>
                <c:pt idx="6">
                  <c:v>33.799999999999997</c:v>
                </c:pt>
                <c:pt idx="7">
                  <c:v>38.799999999999997</c:v>
                </c:pt>
                <c:pt idx="8">
                  <c:v>42.4</c:v>
                </c:pt>
                <c:pt idx="9">
                  <c:v>38.4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Dislocated Worker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FY13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  <c:pt idx="5">
                  <c:v>FY18</c:v>
                </c:pt>
                <c:pt idx="6">
                  <c:v>FY19</c:v>
                </c:pt>
                <c:pt idx="7">
                  <c:v>FY20</c:v>
                </c:pt>
                <c:pt idx="8">
                  <c:v>FY21</c:v>
                </c:pt>
                <c:pt idx="9">
                  <c:v>FY22</c:v>
                </c:pt>
              </c:strCache>
            </c:strRef>
          </c:cat>
          <c:val>
            <c:numRef>
              <c:f>Sheet1!$D$2:$D$11</c:f>
              <c:numCache>
                <c:formatCode>"$"#,##0.0_);[Red]\("$"#,##0.0\)</c:formatCode>
                <c:ptCount val="10"/>
                <c:pt idx="0">
                  <c:v>37.4</c:v>
                </c:pt>
                <c:pt idx="1">
                  <c:v>29.8</c:v>
                </c:pt>
                <c:pt idx="2">
                  <c:v>32.6</c:v>
                </c:pt>
                <c:pt idx="3">
                  <c:v>33.799999999999997</c:v>
                </c:pt>
                <c:pt idx="4">
                  <c:v>30.5</c:v>
                </c:pt>
                <c:pt idx="5">
                  <c:v>29.8</c:v>
                </c:pt>
                <c:pt idx="6">
                  <c:v>39.700000000000003</c:v>
                </c:pt>
                <c:pt idx="7">
                  <c:v>38.6</c:v>
                </c:pt>
                <c:pt idx="8">
                  <c:v>37.200000000000003</c:v>
                </c:pt>
                <c:pt idx="9">
                  <c:v>33.700000000000003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_);[Red]\(&quot;$&quot;#,##0.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federal Workforce Innovation and Opportunity Act (WIOA) grants </a:t>
            </a:r>
            <a:r>
              <a:rPr lang="en-US" dirty="0"/>
              <a:t>d</a:t>
            </a:r>
            <a:r>
              <a:rPr lang="en-US" dirty="0" smtClean="0"/>
              <a:t>ecrease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867097"/>
              </p:ext>
            </p:extLst>
          </p:nvPr>
        </p:nvGraphicFramePr>
        <p:xfrm>
          <a:off x="1219200" y="1600200"/>
          <a:ext cx="6934200" cy="4269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001000" y="1760987"/>
            <a:ext cx="3657600" cy="4258813"/>
          </a:xfrm>
        </p:spPr>
        <p:txBody>
          <a:bodyPr/>
          <a:lstStyle/>
          <a:p>
            <a:r>
              <a:rPr lang="en-US" sz="1400" dirty="0" smtClean="0"/>
              <a:t>After increasing for several years, Ohio’s federal WIOA grant decreased from $125.1 million in FY 2021 to $113.4 million in FY 2022, or 9.4%. </a:t>
            </a:r>
          </a:p>
          <a:p>
            <a:pPr lvl="1"/>
            <a:r>
              <a:rPr lang="en-US" sz="1200" dirty="0" smtClean="0"/>
              <a:t>This is primarily due to a reduction in Ohio’s proportion of unemployed and economically disadvantaged youth and adults compared to other states.</a:t>
            </a:r>
          </a:p>
          <a:p>
            <a:r>
              <a:rPr lang="en-US" sz="1400" dirty="0" smtClean="0"/>
              <a:t>WIOA’s purpose is to increase opportunities for individuals with employment barriers, to provide workers with the necessary skills to advance in their jobs, and to increase participants’ retention and earnings.</a:t>
            </a:r>
          </a:p>
          <a:p>
            <a:r>
              <a:rPr lang="en-US" sz="1400" dirty="0"/>
              <a:t>ODJFS must distribute 85% of WIOA grants to local workforce development boards for service delivery. The remaining 15% is used for statewide programs and for administration.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5791200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U.S. Department of Labor; Ohio Department of Job and Family Services (ODJFS) 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366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1046</TotalTime>
  <Words>155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federal Workforce Innovation and Opportunity Act (WIOA) grants decrease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Ryan Sherrock</dc:creator>
  <cp:lastModifiedBy>Zach Gleim</cp:lastModifiedBy>
  <cp:revision>37</cp:revision>
  <cp:lastPrinted>2022-08-02T15:24:38Z</cp:lastPrinted>
  <dcterms:created xsi:type="dcterms:W3CDTF">2022-07-11T17:30:12Z</dcterms:created>
  <dcterms:modified xsi:type="dcterms:W3CDTF">2022-09-20T13:32:47Z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