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12192000" cy="6858000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75976" autoAdjust="0"/>
  </p:normalViewPr>
  <p:slideViewPr>
    <p:cSldViewPr>
      <p:cViewPr varScale="1">
        <p:scale>
          <a:sx n="107" d="100"/>
          <a:sy n="107" d="100"/>
        </p:scale>
        <p:origin x="552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>
                <a:solidFill>
                  <a:schemeClr val="tx1"/>
                </a:solidFill>
              </a:rPr>
              <a:t>Youth</a:t>
            </a:r>
            <a:r>
              <a:rPr lang="en-US" baseline="0" dirty="0" smtClean="0">
                <a:solidFill>
                  <a:schemeClr val="tx1"/>
                </a:solidFill>
              </a:rPr>
              <a:t> Felony Adjudications and Commitments, FY 2012-FY 2021</a:t>
            </a:r>
            <a:endParaRPr lang="en-US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939914535476454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Adjudications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FY 2012</c:v>
                </c:pt>
                <c:pt idx="1">
                  <c:v>FY 2013</c:v>
                </c:pt>
                <c:pt idx="2">
                  <c:v>FY 2014</c:v>
                </c:pt>
                <c:pt idx="3">
                  <c:v>FY 2015</c:v>
                </c:pt>
                <c:pt idx="4">
                  <c:v>FY 2016</c:v>
                </c:pt>
                <c:pt idx="5">
                  <c:v>FY 2017</c:v>
                </c:pt>
                <c:pt idx="6">
                  <c:v>FY 2018</c:v>
                </c:pt>
                <c:pt idx="7">
                  <c:v>FY 2019</c:v>
                </c:pt>
                <c:pt idx="8">
                  <c:v>FY 2020</c:v>
                </c:pt>
                <c:pt idx="9">
                  <c:v>FY 2021</c:v>
                </c:pt>
              </c:strCache>
            </c:strRef>
          </c:cat>
          <c:val>
            <c:numRef>
              <c:f>Sheet1!$B$2:$B$11</c:f>
              <c:numCache>
                <c:formatCode>#,##0</c:formatCode>
                <c:ptCount val="10"/>
                <c:pt idx="0">
                  <c:v>5074</c:v>
                </c:pt>
                <c:pt idx="1">
                  <c:v>4636</c:v>
                </c:pt>
                <c:pt idx="2">
                  <c:v>4674</c:v>
                </c:pt>
                <c:pt idx="3">
                  <c:v>4576</c:v>
                </c:pt>
                <c:pt idx="4">
                  <c:v>4745</c:v>
                </c:pt>
                <c:pt idx="5">
                  <c:v>4496</c:v>
                </c:pt>
                <c:pt idx="6">
                  <c:v>4195</c:v>
                </c:pt>
                <c:pt idx="7">
                  <c:v>3635</c:v>
                </c:pt>
                <c:pt idx="8">
                  <c:v>3075</c:v>
                </c:pt>
                <c:pt idx="9">
                  <c:v>3075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67-450A-A28F-3BF622BB15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Commitments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FY 2012</c:v>
                </c:pt>
                <c:pt idx="1">
                  <c:v>FY 2013</c:v>
                </c:pt>
                <c:pt idx="2">
                  <c:v>FY 2014</c:v>
                </c:pt>
                <c:pt idx="3">
                  <c:v>FY 2015</c:v>
                </c:pt>
                <c:pt idx="4">
                  <c:v>FY 2016</c:v>
                </c:pt>
                <c:pt idx="5">
                  <c:v>FY 2017</c:v>
                </c:pt>
                <c:pt idx="6">
                  <c:v>FY 2018</c:v>
                </c:pt>
                <c:pt idx="7">
                  <c:v>FY 2019</c:v>
                </c:pt>
                <c:pt idx="8">
                  <c:v>FY 2020</c:v>
                </c:pt>
                <c:pt idx="9">
                  <c:v>FY 2021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524</c:v>
                </c:pt>
                <c:pt idx="1">
                  <c:v>459</c:v>
                </c:pt>
                <c:pt idx="2">
                  <c:v>439</c:v>
                </c:pt>
                <c:pt idx="3">
                  <c:v>408</c:v>
                </c:pt>
                <c:pt idx="4">
                  <c:v>435</c:v>
                </c:pt>
                <c:pt idx="5">
                  <c:v>413</c:v>
                </c:pt>
                <c:pt idx="6">
                  <c:v>381</c:v>
                </c:pt>
                <c:pt idx="7">
                  <c:v>300</c:v>
                </c:pt>
                <c:pt idx="8">
                  <c:v>234</c:v>
                </c:pt>
                <c:pt idx="9">
                  <c:v>263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67-450A-A28F-3BF622BB15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8983816"/>
        <c:axId val="528987424"/>
      </c:lineChart>
      <c:catAx>
        <c:axId val="528983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7424"/>
        <c:crosses val="autoZero"/>
        <c:auto val="1"/>
        <c:lblAlgn val="ctr"/>
        <c:lblOffset val="100"/>
        <c:noMultiLvlLbl val="0"/>
      </c:catAx>
      <c:valAx>
        <c:axId val="528987424"/>
        <c:scaling>
          <c:orientation val="minMax"/>
          <c:max val="55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3816"/>
        <c:crosses val="autoZero"/>
        <c:crossBetween val="between"/>
        <c:majorUnit val="1000"/>
        <c:minorUnit val="10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432849130773258"/>
          <c:y val="0.83330267027155114"/>
          <c:w val="0.26930435348474002"/>
          <c:h val="0.1119777674849467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6768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96875" y="692150"/>
            <a:ext cx="61563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008" y="4387136"/>
            <a:ext cx="5560060" cy="4156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6768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Youth felony adjudications and commitments generally trend downward over past ten years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21343562"/>
              </p:ext>
            </p:extLst>
          </p:nvPr>
        </p:nvGraphicFramePr>
        <p:xfrm>
          <a:off x="1209675" y="1600200"/>
          <a:ext cx="10372725" cy="232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1400" dirty="0" smtClean="0"/>
              <a:t>From FY 2012 to FY 2021, both the number of youth adjudicated delinquent for a felony level offense in Ohio’s juvenile courts and the number of youth committed to the Department of Youth Services (DYS) generally decreased, continuing a long-term downward trend.</a:t>
            </a:r>
          </a:p>
          <a:p>
            <a:r>
              <a:rPr lang="en-US" sz="1400" dirty="0" smtClean="0"/>
              <a:t>The number of felony adjudications decreased by 39.4%, from 5,074 (FY 2012) to 3,075 (FY 2021).</a:t>
            </a:r>
          </a:p>
          <a:p>
            <a:r>
              <a:rPr lang="en-US" sz="1400" dirty="0"/>
              <a:t>The number of youth committed to DYS decreased by 49.8%, from 524 (FY 2012) to 263 (FY 2021</a:t>
            </a:r>
            <a:r>
              <a:rPr lang="en-US" sz="1400" dirty="0" smtClean="0"/>
              <a:t>).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1208903" y="3562896"/>
            <a:ext cx="27534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Ohio Department of Youth Services</a:t>
            </a:r>
            <a:endParaRPr lang="en-US" sz="1100" dirty="0">
              <a:latin typeface="+mn-lt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352355196"/>
              </p:ext>
            </p:extLst>
          </p:nvPr>
        </p:nvGraphicFramePr>
        <p:xfrm>
          <a:off x="6502400" y="3848100"/>
          <a:ext cx="5080000" cy="2400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8200">
                  <a:extLst>
                    <a:ext uri="{9D8B030D-6E8A-4147-A177-3AD203B41FA5}">
                      <a16:colId xmlns:a16="http://schemas.microsoft.com/office/drawing/2014/main" val="3446049648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632476919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731206269"/>
                    </a:ext>
                  </a:extLst>
                </a:gridCol>
              </a:tblGrid>
              <a:tr h="250952">
                <a:tc gridSpan="3">
                  <a:txBody>
                    <a:bodyPr/>
                    <a:lstStyle/>
                    <a:p>
                      <a:pPr algn="ctr"/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Adjudications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and Commitments by Degree of Offense, FY 2021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396082"/>
                  </a:ext>
                </a:extLst>
              </a:tr>
              <a:tr h="25095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Degree of Offense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Adjudications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(Total: 3,075)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Commitments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(Total: 263)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032241"/>
                  </a:ext>
                </a:extLst>
              </a:tr>
              <a:tr h="2509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Aggravated</a:t>
                      </a:r>
                      <a:r>
                        <a:rPr lang="en-US" sz="1200" baseline="0" dirty="0" smtClean="0"/>
                        <a:t> murder/murder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 marR="54864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 marR="640080"/>
                </a:tc>
                <a:extLst>
                  <a:ext uri="{0D108BD9-81ED-4DB2-BD59-A6C34878D82A}">
                    <a16:rowId xmlns:a16="http://schemas.microsoft.com/office/drawing/2014/main" val="821716173"/>
                  </a:ext>
                </a:extLst>
              </a:tr>
              <a:tr h="2509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First</a:t>
                      </a:r>
                      <a:r>
                        <a:rPr lang="en-US" sz="1200" baseline="0" dirty="0" smtClean="0"/>
                        <a:t> degree felony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239</a:t>
                      </a:r>
                      <a:endParaRPr lang="en-US" sz="1200" dirty="0"/>
                    </a:p>
                  </a:txBody>
                  <a:tcPr marR="54864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118</a:t>
                      </a:r>
                      <a:endParaRPr lang="en-US" sz="1200" dirty="0"/>
                    </a:p>
                  </a:txBody>
                  <a:tcPr marR="640080"/>
                </a:tc>
                <a:extLst>
                  <a:ext uri="{0D108BD9-81ED-4DB2-BD59-A6C34878D82A}">
                    <a16:rowId xmlns:a16="http://schemas.microsoft.com/office/drawing/2014/main" val="2376350436"/>
                  </a:ext>
                </a:extLst>
              </a:tr>
              <a:tr h="2509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Second degree</a:t>
                      </a:r>
                      <a:r>
                        <a:rPr lang="en-US" sz="1200" baseline="0" dirty="0" smtClean="0"/>
                        <a:t> felony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382</a:t>
                      </a:r>
                      <a:endParaRPr lang="en-US" sz="1200" dirty="0"/>
                    </a:p>
                  </a:txBody>
                  <a:tcPr marR="54864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62</a:t>
                      </a:r>
                      <a:endParaRPr lang="en-US" sz="1200" dirty="0"/>
                    </a:p>
                  </a:txBody>
                  <a:tcPr marR="640080"/>
                </a:tc>
                <a:extLst>
                  <a:ext uri="{0D108BD9-81ED-4DB2-BD59-A6C34878D82A}">
                    <a16:rowId xmlns:a16="http://schemas.microsoft.com/office/drawing/2014/main" val="1995625753"/>
                  </a:ext>
                </a:extLst>
              </a:tr>
              <a:tr h="2509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Third degree felony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619</a:t>
                      </a:r>
                      <a:endParaRPr lang="en-US" sz="1200" dirty="0"/>
                    </a:p>
                  </a:txBody>
                  <a:tcPr marR="54864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38</a:t>
                      </a:r>
                      <a:endParaRPr lang="en-US" sz="1200" dirty="0"/>
                    </a:p>
                  </a:txBody>
                  <a:tcPr marR="640080"/>
                </a:tc>
                <a:extLst>
                  <a:ext uri="{0D108BD9-81ED-4DB2-BD59-A6C34878D82A}">
                    <a16:rowId xmlns:a16="http://schemas.microsoft.com/office/drawing/2014/main" val="762263212"/>
                  </a:ext>
                </a:extLst>
              </a:tr>
              <a:tr h="2509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Fourth degree felony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1,070</a:t>
                      </a:r>
                      <a:endParaRPr lang="en-US" sz="1200" dirty="0"/>
                    </a:p>
                  </a:txBody>
                  <a:tcPr marR="54864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21</a:t>
                      </a:r>
                      <a:endParaRPr lang="en-US" sz="1200" dirty="0"/>
                    </a:p>
                  </a:txBody>
                  <a:tcPr marR="640080"/>
                </a:tc>
                <a:extLst>
                  <a:ext uri="{0D108BD9-81ED-4DB2-BD59-A6C34878D82A}">
                    <a16:rowId xmlns:a16="http://schemas.microsoft.com/office/drawing/2014/main" val="273268057"/>
                  </a:ext>
                </a:extLst>
              </a:tr>
              <a:tr h="2509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Fifth degree felony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761</a:t>
                      </a:r>
                      <a:endParaRPr lang="en-US" sz="1200" dirty="0"/>
                    </a:p>
                  </a:txBody>
                  <a:tcPr marR="54864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19</a:t>
                      </a:r>
                      <a:endParaRPr lang="en-US" sz="1200" dirty="0"/>
                    </a:p>
                  </a:txBody>
                  <a:tcPr marR="640080"/>
                </a:tc>
                <a:extLst>
                  <a:ext uri="{0D108BD9-81ED-4DB2-BD59-A6C34878D82A}">
                    <a16:rowId xmlns:a16="http://schemas.microsoft.com/office/drawing/2014/main" val="38195982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955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3493</TotalTime>
  <Words>173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Youth felony adjudications and commitments generally trend downward over past ten years</vt:lpstr>
    </vt:vector>
  </TitlesOfParts>
  <Company>Ohio Legislative Information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Maggie West</dc:creator>
  <cp:lastModifiedBy>Zach Gleim</cp:lastModifiedBy>
  <cp:revision>139</cp:revision>
  <cp:lastPrinted>2022-07-14T12:39:07Z</cp:lastPrinted>
  <dcterms:created xsi:type="dcterms:W3CDTF">2022-07-11T19:26:41Z</dcterms:created>
  <dcterms:modified xsi:type="dcterms:W3CDTF">2022-09-16T19:31:08Z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