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 Gleim" initials="ZG" lastIdx="1" clrIdx="0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60" dirty="0" smtClean="0">
                <a:solidFill>
                  <a:schemeClr val="tx1"/>
                </a:solidFill>
              </a:rPr>
              <a:t>Average Teacher Salaries for Ohio and U.S.</a:t>
            </a:r>
            <a:endParaRPr lang="en-US" sz="186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Ohio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814202632384451E-2"/>
                  <c:y val="7.66073871409028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013-4654-B4DB-849B8E757A8E}"/>
                </c:ext>
              </c:extLst>
            </c:dLbl>
            <c:dLbl>
              <c:idx val="1"/>
              <c:layout>
                <c:manualLayout>
                  <c:x val="-3.3057851239669422E-2"/>
                  <c:y val="6.56634746922023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013-4654-B4DB-849B8E757A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FY 2014</c:v>
                </c:pt>
                <c:pt idx="1">
                  <c:v>FY 2015</c:v>
                </c:pt>
                <c:pt idx="2">
                  <c:v>FY 2016</c:v>
                </c:pt>
                <c:pt idx="3">
                  <c:v>FY 2017</c:v>
                </c:pt>
                <c:pt idx="4">
                  <c:v>FY 2018</c:v>
                </c:pt>
                <c:pt idx="5">
                  <c:v>FY 2019</c:v>
                </c:pt>
                <c:pt idx="6">
                  <c:v>FY 2020</c:v>
                </c:pt>
                <c:pt idx="7">
                  <c:v>FY 2021</c:v>
                </c:pt>
                <c:pt idx="8">
                  <c:v>FY 2022</c:v>
                </c:pt>
                <c:pt idx="9">
                  <c:v>FY 2023</c:v>
                </c:pt>
              </c:strCache>
            </c:strRef>
          </c:cat>
          <c:val>
            <c:numRef>
              <c:f>Sheet1!$B$2:$B$11</c:f>
              <c:numCache>
                <c:formatCode>_("$"* #,##0_);_("$"* \(#,##0\);_("$"* "-"??_);_(@_)</c:formatCode>
                <c:ptCount val="10"/>
                <c:pt idx="0">
                  <c:v>55913</c:v>
                </c:pt>
                <c:pt idx="1">
                  <c:v>54672</c:v>
                </c:pt>
                <c:pt idx="2">
                  <c:v>56441</c:v>
                </c:pt>
                <c:pt idx="3">
                  <c:v>58202</c:v>
                </c:pt>
                <c:pt idx="4">
                  <c:v>58266</c:v>
                </c:pt>
                <c:pt idx="5">
                  <c:v>59713</c:v>
                </c:pt>
                <c:pt idx="6">
                  <c:v>61406</c:v>
                </c:pt>
                <c:pt idx="7">
                  <c:v>63082</c:v>
                </c:pt>
                <c:pt idx="8">
                  <c:v>64353</c:v>
                </c:pt>
                <c:pt idx="9">
                  <c:v>66390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U.S.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2038567493112948E-2"/>
                  <c:y val="-6.01915184678522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013-4654-B4DB-849B8E757A8E}"/>
                </c:ext>
              </c:extLst>
            </c:dLbl>
            <c:dLbl>
              <c:idx val="1"/>
              <c:layout>
                <c:manualLayout>
                  <c:x val="-3.3057851239669422E-2"/>
                  <c:y val="-4.924760601915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013-4654-B4DB-849B8E757A8E}"/>
                </c:ext>
              </c:extLst>
            </c:dLbl>
            <c:dLbl>
              <c:idx val="9"/>
              <c:layout>
                <c:manualLayout>
                  <c:x val="-2.9541513922329957E-2"/>
                  <c:y val="-6.7332205909281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548-4446-949F-D8A24C29D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FY 2014</c:v>
                </c:pt>
                <c:pt idx="1">
                  <c:v>FY 2015</c:v>
                </c:pt>
                <c:pt idx="2">
                  <c:v>FY 2016</c:v>
                </c:pt>
                <c:pt idx="3">
                  <c:v>FY 2017</c:v>
                </c:pt>
                <c:pt idx="4">
                  <c:v>FY 2018</c:v>
                </c:pt>
                <c:pt idx="5">
                  <c:v>FY 2019</c:v>
                </c:pt>
                <c:pt idx="6">
                  <c:v>FY 2020</c:v>
                </c:pt>
                <c:pt idx="7">
                  <c:v>FY 2021</c:v>
                </c:pt>
                <c:pt idx="8">
                  <c:v>FY 2022</c:v>
                </c:pt>
                <c:pt idx="9">
                  <c:v>FY 2023</c:v>
                </c:pt>
              </c:strCache>
            </c:strRef>
          </c:cat>
          <c:val>
            <c:numRef>
              <c:f>Sheet1!$C$2:$C$11</c:f>
              <c:numCache>
                <c:formatCode>_("$"* #,##0_);_("$"* \(#,##0\);_("$"* "-"??_);_(@_)</c:formatCode>
                <c:ptCount val="10"/>
                <c:pt idx="0">
                  <c:v>56648</c:v>
                </c:pt>
                <c:pt idx="1">
                  <c:v>57611</c:v>
                </c:pt>
                <c:pt idx="2">
                  <c:v>58479</c:v>
                </c:pt>
                <c:pt idx="3">
                  <c:v>59359</c:v>
                </c:pt>
                <c:pt idx="4">
                  <c:v>60768</c:v>
                </c:pt>
                <c:pt idx="5">
                  <c:v>62355</c:v>
                </c:pt>
                <c:pt idx="6">
                  <c:v>64172</c:v>
                </c:pt>
                <c:pt idx="7">
                  <c:v>65456</c:v>
                </c:pt>
                <c:pt idx="8">
                  <c:v>66805</c:v>
                </c:pt>
                <c:pt idx="9">
                  <c:v>69544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  <c:min val="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FB8D4-E7EF-4CE1-A8F0-5B7695717D2E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AB7E6-96E0-46C4-866B-E6491AEC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7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AB7E6-96E0-46C4-866B-E6491AEC90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9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46490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050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36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49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4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01938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average teacher salary remains</a:t>
            </a:r>
            <a:br>
              <a:rPr lang="en-US" dirty="0" smtClean="0"/>
            </a:br>
            <a:r>
              <a:rPr lang="en-US" dirty="0" smtClean="0"/>
              <a:t>below U.S. average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34243760"/>
              </p:ext>
            </p:extLst>
          </p:nvPr>
        </p:nvGraphicFramePr>
        <p:xfrm>
          <a:off x="1208901" y="1531838"/>
          <a:ext cx="10372725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8128" y="3855789"/>
            <a:ext cx="5080000" cy="2209797"/>
          </a:xfrm>
        </p:spPr>
        <p:txBody>
          <a:bodyPr/>
          <a:lstStyle/>
          <a:p>
            <a:r>
              <a:rPr lang="en-US" sz="1600" dirty="0" smtClean="0"/>
              <a:t>Ohio’s average teacher salary has been below the U.S. average since FY 2014.</a:t>
            </a:r>
          </a:p>
          <a:p>
            <a:r>
              <a:rPr lang="en-US" sz="1600" dirty="0"/>
              <a:t>In FY </a:t>
            </a:r>
            <a:r>
              <a:rPr lang="en-US" sz="1600" dirty="0" smtClean="0"/>
              <a:t>2023, </a:t>
            </a:r>
            <a:r>
              <a:rPr lang="en-US" sz="1600" dirty="0"/>
              <a:t>Ohio’s average teacher salary was </a:t>
            </a:r>
            <a:r>
              <a:rPr lang="en-US" sz="1600" dirty="0" smtClean="0"/>
              <a:t>$3,154 (4.5%) </a:t>
            </a:r>
            <a:r>
              <a:rPr lang="en-US" sz="1600" dirty="0"/>
              <a:t>lower than the U.S. average.</a:t>
            </a:r>
          </a:p>
          <a:p>
            <a:r>
              <a:rPr lang="en-US" sz="1600" dirty="0" smtClean="0"/>
              <a:t>Increases from FY 2014 to FY 2023:</a:t>
            </a:r>
          </a:p>
          <a:p>
            <a:pPr lvl="1"/>
            <a:r>
              <a:rPr lang="en-US" sz="1400" dirty="0" smtClean="0"/>
              <a:t>18.7%  Ohio </a:t>
            </a:r>
            <a:r>
              <a:rPr lang="en-US" sz="1400" dirty="0"/>
              <a:t>average teacher </a:t>
            </a:r>
            <a:r>
              <a:rPr lang="en-US" sz="1400" dirty="0" smtClean="0"/>
              <a:t>salary;</a:t>
            </a:r>
            <a:endParaRPr lang="en-US" sz="1400" dirty="0"/>
          </a:p>
          <a:p>
            <a:pPr lvl="1"/>
            <a:r>
              <a:rPr lang="en-US" sz="1400" dirty="0" smtClean="0"/>
              <a:t>22.8%  </a:t>
            </a:r>
            <a:r>
              <a:rPr lang="en-US" sz="1400" dirty="0"/>
              <a:t>U.S. average teacher </a:t>
            </a:r>
            <a:r>
              <a:rPr lang="en-US" sz="1400" dirty="0" smtClean="0"/>
              <a:t>salary;</a:t>
            </a:r>
            <a:endParaRPr lang="en-US" sz="1400" dirty="0"/>
          </a:p>
          <a:p>
            <a:pPr lvl="1"/>
            <a:r>
              <a:rPr lang="en-US" sz="1400" dirty="0" smtClean="0"/>
              <a:t>27.5%  CPI.</a:t>
            </a:r>
            <a:endParaRPr lang="en-US" sz="1400" dirty="0"/>
          </a:p>
          <a:p>
            <a:pPr lvl="1"/>
            <a:endParaRPr lang="en-US" sz="1200" dirty="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86471236"/>
              </p:ext>
            </p:extLst>
          </p:nvPr>
        </p:nvGraphicFramePr>
        <p:xfrm>
          <a:off x="6502400" y="3809999"/>
          <a:ext cx="5079999" cy="221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95123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Average Teacher Salaries for Ohio and Neighboring States,</a:t>
                      </a:r>
                      <a:r>
                        <a:rPr lang="en-US" sz="1350" baseline="0" dirty="0" smtClean="0"/>
                        <a:t> FY 2023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352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National 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Average Salary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35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Pennsylvania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$74,945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3525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Michigan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17</a:t>
                      </a:r>
                      <a:endParaRPr lang="en-US" sz="1200" b="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$67,011</a:t>
                      </a:r>
                      <a:endParaRPr lang="en-US" sz="1200" b="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3026538708"/>
                  </a:ext>
                </a:extLst>
              </a:tr>
              <a:tr h="27352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Ohio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19</a:t>
                      </a:r>
                      <a:endParaRPr lang="en-US" sz="1200" b="1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$66,390</a:t>
                      </a:r>
                      <a:endParaRPr lang="en-US" sz="1200" b="1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2385580"/>
                  </a:ext>
                </a:extLst>
              </a:tr>
              <a:tr h="2735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Indiana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36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$57,015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460218686"/>
                  </a:ext>
                </a:extLst>
              </a:tr>
              <a:tr h="2735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Kentucky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41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$56,296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35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 Virginia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51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$52,870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3548389"/>
            <a:ext cx="31725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National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Education Association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00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134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Ohio’s average teacher salary remains below U.S. average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Ohio’s average teacher salary remains below the U.S. average</dc:title>
  <dc:creator>Andrew Ephlin</dc:creator>
  <cp:lastModifiedBy>Linda Bayer</cp:lastModifiedBy>
  <cp:revision>21</cp:revision>
  <dcterms:created xsi:type="dcterms:W3CDTF">2022-06-17T19:42:22Z</dcterms:created>
  <dcterms:modified xsi:type="dcterms:W3CDTF">2024-07-25T20:21:58Z</dcterms:modified>
</cp:coreProperties>
</file>