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ch Gleim" initials="ZG" lastIdx="1" clrIdx="0">
    <p:extLst>
      <p:ext uri="{19B8F6BF-5375-455C-9EA6-DF929625EA0E}">
        <p15:presenceInfo xmlns:p15="http://schemas.microsoft.com/office/powerpoint/2012/main" userId="Zach Glei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60" dirty="0">
                <a:solidFill>
                  <a:schemeClr val="tx1"/>
                </a:solidFill>
              </a:rPr>
              <a:t>Average Teacher Salaries for Ohio and U.S.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Ohio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814202632384451E-2"/>
                  <c:y val="6.01915184678522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013-4654-B4DB-849B8E757A8E}"/>
                </c:ext>
              </c:extLst>
            </c:dLbl>
            <c:dLbl>
              <c:idx val="1"/>
              <c:layout>
                <c:manualLayout>
                  <c:x val="-3.3057851239669422E-2"/>
                  <c:y val="6.56634746922023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013-4654-B4DB-849B8E757A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FY 2015</c:v>
                </c:pt>
                <c:pt idx="1">
                  <c:v>FY 2016</c:v>
                </c:pt>
                <c:pt idx="2">
                  <c:v>FY 2017</c:v>
                </c:pt>
                <c:pt idx="3">
                  <c:v>FY 2018</c:v>
                </c:pt>
                <c:pt idx="4">
                  <c:v>FY 2019</c:v>
                </c:pt>
                <c:pt idx="5">
                  <c:v>FY 2020</c:v>
                </c:pt>
                <c:pt idx="6">
                  <c:v>FY 2021</c:v>
                </c:pt>
                <c:pt idx="7">
                  <c:v>FY 2022</c:v>
                </c:pt>
                <c:pt idx="8">
                  <c:v>FY 2023</c:v>
                </c:pt>
                <c:pt idx="9">
                  <c:v>FY 2024</c:v>
                </c:pt>
              </c:strCache>
            </c:strRef>
          </c:cat>
          <c:val>
            <c:numRef>
              <c:f>Sheet1!$B$2:$B$11</c:f>
              <c:numCache>
                <c:formatCode>_("$"* #,##0_);_("$"* \(#,##0\);_("$"* "-"??_);_(@_)</c:formatCode>
                <c:ptCount val="10"/>
                <c:pt idx="0">
                  <c:v>54672</c:v>
                </c:pt>
                <c:pt idx="1">
                  <c:v>56441</c:v>
                </c:pt>
                <c:pt idx="2">
                  <c:v>58202</c:v>
                </c:pt>
                <c:pt idx="3">
                  <c:v>58266</c:v>
                </c:pt>
                <c:pt idx="4">
                  <c:v>59713</c:v>
                </c:pt>
                <c:pt idx="5">
                  <c:v>61406</c:v>
                </c:pt>
                <c:pt idx="6">
                  <c:v>63082</c:v>
                </c:pt>
                <c:pt idx="7">
                  <c:v>64353</c:v>
                </c:pt>
                <c:pt idx="8">
                  <c:v>66390</c:v>
                </c:pt>
                <c:pt idx="9">
                  <c:v>68236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67-450A-A28F-3BF622BB15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U.S.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2038567493112948E-2"/>
                  <c:y val="-6.01915184678522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013-4654-B4DB-849B8E757A8E}"/>
                </c:ext>
              </c:extLst>
            </c:dLbl>
            <c:dLbl>
              <c:idx val="1"/>
              <c:layout>
                <c:manualLayout>
                  <c:x val="-3.3057851239669422E-2"/>
                  <c:y val="-4.9247606019151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13-4654-B4DB-849B8E757A8E}"/>
                </c:ext>
              </c:extLst>
            </c:dLbl>
            <c:dLbl>
              <c:idx val="9"/>
              <c:layout>
                <c:manualLayout>
                  <c:x val="-2.9541513922329957E-2"/>
                  <c:y val="-6.73322059092818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48-4446-949F-D8A24C29D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FY 2015</c:v>
                </c:pt>
                <c:pt idx="1">
                  <c:v>FY 2016</c:v>
                </c:pt>
                <c:pt idx="2">
                  <c:v>FY 2017</c:v>
                </c:pt>
                <c:pt idx="3">
                  <c:v>FY 2018</c:v>
                </c:pt>
                <c:pt idx="4">
                  <c:v>FY 2019</c:v>
                </c:pt>
                <c:pt idx="5">
                  <c:v>FY 2020</c:v>
                </c:pt>
                <c:pt idx="6">
                  <c:v>FY 2021</c:v>
                </c:pt>
                <c:pt idx="7">
                  <c:v>FY 2022</c:v>
                </c:pt>
                <c:pt idx="8">
                  <c:v>FY 2023</c:v>
                </c:pt>
                <c:pt idx="9">
                  <c:v>FY 2024</c:v>
                </c:pt>
              </c:strCache>
            </c:strRef>
          </c:cat>
          <c:val>
            <c:numRef>
              <c:f>Sheet1!$C$2:$C$11</c:f>
              <c:numCache>
                <c:formatCode>_("$"* #,##0_);_("$"* \(#,##0\);_("$"* "-"??_);_(@_)</c:formatCode>
                <c:ptCount val="10"/>
                <c:pt idx="0">
                  <c:v>57611</c:v>
                </c:pt>
                <c:pt idx="1">
                  <c:v>58479</c:v>
                </c:pt>
                <c:pt idx="2">
                  <c:v>59359</c:v>
                </c:pt>
                <c:pt idx="3">
                  <c:v>60768</c:v>
                </c:pt>
                <c:pt idx="4">
                  <c:v>62355</c:v>
                </c:pt>
                <c:pt idx="5">
                  <c:v>64172</c:v>
                </c:pt>
                <c:pt idx="6">
                  <c:v>65456</c:v>
                </c:pt>
                <c:pt idx="7">
                  <c:v>66805</c:v>
                </c:pt>
                <c:pt idx="8">
                  <c:v>69381</c:v>
                </c:pt>
                <c:pt idx="9">
                  <c:v>72030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67-450A-A28F-3BF622BB1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8983816"/>
        <c:axId val="528987424"/>
      </c:lineChart>
      <c:catAx>
        <c:axId val="528983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8987424"/>
        <c:crosses val="autoZero"/>
        <c:auto val="1"/>
        <c:lblAlgn val="ctr"/>
        <c:lblOffset val="100"/>
        <c:noMultiLvlLbl val="0"/>
      </c:catAx>
      <c:valAx>
        <c:axId val="528987424"/>
        <c:scaling>
          <c:orientation val="minMax"/>
          <c:max val="80000"/>
          <c:min val="5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8983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FB8D4-E7EF-4CE1-A8F0-5B7695717D2E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AB7E6-96E0-46C4-866B-E6491AEC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76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AB7E6-96E0-46C4-866B-E6491AEC90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899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www.lsc.ohio.gov/" TargetMode="External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184" name="Group 16"/>
          <p:cNvGrpSpPr>
            <a:grpSpLocks/>
          </p:cNvGrpSpPr>
          <p:nvPr/>
        </p:nvGrpSpPr>
        <p:grpSpPr bwMode="auto">
          <a:xfrm>
            <a:off x="0" y="0"/>
            <a:ext cx="11684000" cy="5943601"/>
            <a:chOff x="0" y="0"/>
            <a:chExt cx="5520" cy="3744"/>
          </a:xfrm>
        </p:grpSpPr>
        <p:sp>
          <p:nvSpPr>
            <p:cNvPr id="263170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86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>
                <a:latin typeface="Times New Roman" charset="0"/>
              </a:endParaRPr>
            </a:p>
          </p:txBody>
        </p:sp>
        <p:grpSp>
          <p:nvGrpSpPr>
            <p:cNvPr id="263182" name="Group 1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263171" name="Rectangle 3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3172" name="Rectangle 4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3178" name="Line 10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3183" name="Group 15"/>
            <p:cNvGrpSpPr>
              <a:grpSpLocks/>
            </p:cNvGrpSpPr>
            <p:nvPr userDrawn="1"/>
          </p:nvGrpSpPr>
          <p:grpSpPr bwMode="auto">
            <a:xfrm>
              <a:off x="400" y="360"/>
              <a:ext cx="5088" cy="192"/>
              <a:chOff x="400" y="360"/>
              <a:chExt cx="5088" cy="192"/>
            </a:xfrm>
          </p:grpSpPr>
          <p:sp>
            <p:nvSpPr>
              <p:cNvPr id="263179" name="Rectangle 11"/>
              <p:cNvSpPr>
                <a:spLocks noChangeArrowheads="1"/>
              </p:cNvSpPr>
              <p:nvPr/>
            </p:nvSpPr>
            <p:spPr bwMode="auto">
              <a:xfrm>
                <a:off x="3936" y="360"/>
                <a:ext cx="1536" cy="192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3180" name="Line 12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63173" name="Rectangle 5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828800" y="1066800"/>
            <a:ext cx="9753600" cy="22098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dirty="0"/>
              <a:t>Section heading</a:t>
            </a:r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dirty="0"/>
              <a:t>Date of last update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162802" y="6583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7" name="Picture 16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5872163"/>
            <a:ext cx="12192000" cy="985837"/>
          </a:xfrm>
          <a:prstGeom prst="rect">
            <a:avLst/>
          </a:prstGeom>
        </p:spPr>
      </p:pic>
      <p:sp>
        <p:nvSpPr>
          <p:cNvPr id="18" name="Rectangle 7"/>
          <p:cNvSpPr txBox="1">
            <a:spLocks noChangeArrowheads="1"/>
          </p:cNvSpPr>
          <p:nvPr userDrawn="1"/>
        </p:nvSpPr>
        <p:spPr bwMode="auto">
          <a:xfrm>
            <a:off x="0" y="6339840"/>
            <a:ext cx="167640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050" dirty="0"/>
              <a:t>Legislative Budget </a:t>
            </a:r>
            <a:r>
              <a:rPr lang="en-US" altLang="en-US" sz="1100" dirty="0"/>
              <a:t>Office</a:t>
            </a:r>
          </a:p>
        </p:txBody>
      </p:sp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528" y="5916168"/>
            <a:ext cx="694944" cy="69494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0320" y="662940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9144000" y="662866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7">
            <a:hlinkClick r:id="rId5"/>
          </p:cNvPr>
          <p:cNvSpPr txBox="1">
            <a:spLocks noChangeArrowheads="1"/>
          </p:cNvSpPr>
          <p:nvPr userDrawn="1"/>
        </p:nvSpPr>
        <p:spPr bwMode="auto">
          <a:xfrm>
            <a:off x="5638800" y="6583680"/>
            <a:ext cx="914400" cy="24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46490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1313" indent="-341313">
              <a:defRPr/>
            </a:lvl1pPr>
            <a:lvl2pPr marL="631825" indent="-288925">
              <a:defRPr/>
            </a:lvl2pPr>
            <a:lvl3pPr marL="914400" indent="-228600">
              <a:defRPr/>
            </a:lvl3pPr>
            <a:lvl4pPr marL="1255713" indent="-227013">
              <a:defRPr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05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n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Two unequal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1600203"/>
            <a:ext cx="6858000" cy="4530725"/>
          </a:xfrm>
        </p:spPr>
        <p:txBody>
          <a:bodyPr/>
          <a:lstStyle>
            <a:lvl1pPr marL="341313" indent="-341313">
              <a:defRPr sz="2800"/>
            </a:lvl1pPr>
            <a:lvl2pPr marL="631825" indent="-288925">
              <a:defRPr sz="2400"/>
            </a:lvl2pPr>
            <a:lvl3pPr marL="914400" indent="-228600">
              <a:defRPr sz="2200"/>
            </a:lvl3pPr>
            <a:lvl4pPr marL="1255713" indent="-227013">
              <a:defRPr sz="2000"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8153400" y="1610503"/>
            <a:ext cx="3429000" cy="4535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653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834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41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rows/three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08903" y="1600203"/>
            <a:ext cx="10373497" cy="23209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08903" y="3921131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524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hyperlink" Target="https://www.lsc.ohio.gov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156" name="Group 1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262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>
                <a:latin typeface="Times New Roman" charset="0"/>
              </a:endParaRPr>
            </a:p>
          </p:txBody>
        </p:sp>
        <p:grpSp>
          <p:nvGrpSpPr>
            <p:cNvPr id="262155" name="Group 11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62146" name="Rectangle 2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latin typeface="Times New Roman" charset="0"/>
                </a:endParaRPr>
              </a:p>
            </p:txBody>
          </p:sp>
          <p:sp>
            <p:nvSpPr>
              <p:cNvPr id="262148" name="Line 4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62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3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2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endParaRPr lang="en-US" altLang="en-US"/>
          </a:p>
        </p:txBody>
      </p:sp>
      <p:sp>
        <p:nvSpPr>
          <p:cNvPr id="262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endParaRPr lang="en-US" altLang="en-US"/>
          </a:p>
        </p:txBody>
      </p:sp>
      <p:sp>
        <p:nvSpPr>
          <p:cNvPr id="2621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fld id="{CA018B54-7992-48DF-BF8C-61CFB03447C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62154" name="Line 10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6096000"/>
            <a:ext cx="12192000" cy="640080"/>
          </a:xfrm>
          <a:prstGeom prst="rect">
            <a:avLst/>
          </a:prstGeom>
        </p:spPr>
      </p:pic>
      <p:sp>
        <p:nvSpPr>
          <p:cNvPr id="16" name="Rectangle 7"/>
          <p:cNvSpPr txBox="1">
            <a:spLocks noChangeArrowheads="1"/>
          </p:cNvSpPr>
          <p:nvPr userDrawn="1"/>
        </p:nvSpPr>
        <p:spPr bwMode="auto">
          <a:xfrm>
            <a:off x="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100" dirty="0"/>
              <a:t>Legislative Budget Office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675120"/>
            <a:ext cx="12192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rafterName"/>
          <p:cNvSpPr txBox="1">
            <a:spLocks noChangeArrowheads="1"/>
          </p:cNvSpPr>
          <p:nvPr userDrawn="1"/>
        </p:nvSpPr>
        <p:spPr bwMode="auto">
          <a:xfrm>
            <a:off x="1043940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endParaRPr lang="en-US" altLang="en-US" sz="1100" dirty="0">
              <a:solidFill>
                <a:schemeClr val="bg1"/>
              </a:solidFill>
            </a:endParaRPr>
          </a:p>
        </p:txBody>
      </p:sp>
      <p:sp>
        <p:nvSpPr>
          <p:cNvPr id="22" name="Rectangle 7">
            <a:hlinkClick r:id="rId9"/>
          </p:cNvPr>
          <p:cNvSpPr txBox="1">
            <a:spLocks noChangeArrowheads="1"/>
          </p:cNvSpPr>
          <p:nvPr userDrawn="1"/>
        </p:nvSpPr>
        <p:spPr bwMode="auto">
          <a:xfrm>
            <a:off x="11277600" y="6428232"/>
            <a:ext cx="914400" cy="21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201938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3088" indent="-2301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255713" indent="-2270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Ohio’s average teacher salary remains</a:t>
            </a:r>
            <a:br>
              <a:rPr lang="en-US" dirty="0"/>
            </a:br>
            <a:r>
              <a:rPr lang="en-US" dirty="0"/>
              <a:t>below U.S. average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45213514"/>
              </p:ext>
            </p:extLst>
          </p:nvPr>
        </p:nvGraphicFramePr>
        <p:xfrm>
          <a:off x="1208901" y="1531838"/>
          <a:ext cx="10372725" cy="232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8128" y="3855789"/>
            <a:ext cx="5080000" cy="2209797"/>
          </a:xfrm>
        </p:spPr>
        <p:txBody>
          <a:bodyPr/>
          <a:lstStyle/>
          <a:p>
            <a:r>
              <a:rPr lang="en-US" sz="1600" dirty="0"/>
              <a:t>Ohio’s average teacher salary has been below the U.S. average since FY 2015.</a:t>
            </a:r>
          </a:p>
          <a:p>
            <a:r>
              <a:rPr lang="en-US" sz="1600" dirty="0"/>
              <a:t>In FY 2024, Ohio’s average teacher salary was $3,794 (5.3%) lower than the U.S. average.</a:t>
            </a:r>
          </a:p>
          <a:p>
            <a:r>
              <a:rPr lang="en-US" sz="1600" dirty="0"/>
              <a:t>Increases from FY 2015 to FY 2024:</a:t>
            </a:r>
          </a:p>
          <a:p>
            <a:pPr lvl="1"/>
            <a:r>
              <a:rPr lang="en-US" sz="1400" dirty="0"/>
              <a:t>24.8%  Ohio average teacher salary;</a:t>
            </a:r>
          </a:p>
          <a:p>
            <a:pPr lvl="1"/>
            <a:r>
              <a:rPr lang="en-US" sz="1400" dirty="0"/>
              <a:t>25.0%  U.S. average teacher salary;</a:t>
            </a:r>
          </a:p>
          <a:p>
            <a:pPr lvl="1"/>
            <a:r>
              <a:rPr lang="en-US" sz="1400" dirty="0"/>
              <a:t>30.8%  CPI.</a:t>
            </a:r>
          </a:p>
          <a:p>
            <a:pPr lvl="1"/>
            <a:endParaRPr lang="en-US" sz="12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69452455"/>
              </p:ext>
            </p:extLst>
          </p:nvPr>
        </p:nvGraphicFramePr>
        <p:xfrm>
          <a:off x="6502400" y="3809999"/>
          <a:ext cx="5079999" cy="2217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3333">
                  <a:extLst>
                    <a:ext uri="{9D8B030D-6E8A-4147-A177-3AD203B41FA5}">
                      <a16:colId xmlns:a16="http://schemas.microsoft.com/office/drawing/2014/main" val="238574145"/>
                    </a:ext>
                  </a:extLst>
                </a:gridCol>
                <a:gridCol w="1693333">
                  <a:extLst>
                    <a:ext uri="{9D8B030D-6E8A-4147-A177-3AD203B41FA5}">
                      <a16:colId xmlns:a16="http://schemas.microsoft.com/office/drawing/2014/main" val="1186952521"/>
                    </a:ext>
                  </a:extLst>
                </a:gridCol>
                <a:gridCol w="1693333">
                  <a:extLst>
                    <a:ext uri="{9D8B030D-6E8A-4147-A177-3AD203B41FA5}">
                      <a16:colId xmlns:a16="http://schemas.microsoft.com/office/drawing/2014/main" val="235959488"/>
                    </a:ext>
                  </a:extLst>
                </a:gridCol>
              </a:tblGrid>
              <a:tr h="295123">
                <a:tc gridSpan="3">
                  <a:txBody>
                    <a:bodyPr/>
                    <a:lstStyle/>
                    <a:p>
                      <a:pPr algn="ctr"/>
                      <a:r>
                        <a:rPr lang="en-US" sz="1350" dirty="0"/>
                        <a:t>Average Teacher Salaries for Ohio and Neighboring States,</a:t>
                      </a:r>
                      <a:r>
                        <a:rPr lang="en-US" sz="1350" baseline="0" dirty="0"/>
                        <a:t> FY 2024</a:t>
                      </a:r>
                      <a:endParaRPr lang="en-US" sz="13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571098"/>
                  </a:ext>
                </a:extLst>
              </a:tr>
              <a:tr h="27352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State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National Rank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Average Salary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051518"/>
                  </a:ext>
                </a:extLst>
              </a:tr>
              <a:tr h="273525">
                <a:tc>
                  <a:txBody>
                    <a:bodyPr/>
                    <a:lstStyle/>
                    <a:p>
                      <a:r>
                        <a:rPr lang="en-US" sz="1200" dirty="0"/>
                        <a:t>Pennsylvania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12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$76,961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2637787145"/>
                  </a:ext>
                </a:extLst>
              </a:tr>
              <a:tr h="273525">
                <a:tc>
                  <a:txBody>
                    <a:bodyPr/>
                    <a:lstStyle/>
                    <a:p>
                      <a:r>
                        <a:rPr lang="en-US" sz="1200" b="0" dirty="0"/>
                        <a:t>Michigan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/>
                        <a:t>19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/>
                        <a:t>$69,067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3026538708"/>
                  </a:ext>
                </a:extLst>
              </a:tr>
              <a:tr h="273525">
                <a:tc>
                  <a:txBody>
                    <a:bodyPr/>
                    <a:lstStyle/>
                    <a:p>
                      <a:r>
                        <a:rPr lang="en-US" sz="1200" b="1" dirty="0"/>
                        <a:t>Ohio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/>
                        <a:t>22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/>
                        <a:t>$68,236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12385580"/>
                  </a:ext>
                </a:extLst>
              </a:tr>
              <a:tr h="273525">
                <a:tc>
                  <a:txBody>
                    <a:bodyPr/>
                    <a:lstStyle/>
                    <a:p>
                      <a:r>
                        <a:rPr lang="en-US" sz="1200" dirty="0"/>
                        <a:t>Indiana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39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$58,620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1460218686"/>
                  </a:ext>
                </a:extLst>
              </a:tr>
              <a:tr h="273525">
                <a:tc>
                  <a:txBody>
                    <a:bodyPr/>
                    <a:lstStyle/>
                    <a:p>
                      <a:r>
                        <a:rPr lang="en-US" sz="1200" dirty="0"/>
                        <a:t>Kentucky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42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$58,325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167427870"/>
                  </a:ext>
                </a:extLst>
              </a:tr>
              <a:tr h="273525">
                <a:tc>
                  <a:txBody>
                    <a:bodyPr/>
                    <a:lstStyle/>
                    <a:p>
                      <a:r>
                        <a:rPr lang="en-US" sz="1200" dirty="0"/>
                        <a:t>West Virginia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48</a:t>
                      </a:r>
                    </a:p>
                  </a:txBody>
                  <a:tcPr marR="7315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$55,516</a:t>
                      </a:r>
                    </a:p>
                  </a:txBody>
                  <a:tcPr marR="548640"/>
                </a:tc>
                <a:extLst>
                  <a:ext uri="{0D108BD9-81ED-4DB2-BD59-A6C34878D82A}">
                    <a16:rowId xmlns:a16="http://schemas.microsoft.com/office/drawing/2014/main" val="142177768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19200" y="3548389"/>
            <a:ext cx="31725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Source: National</a:t>
            </a:r>
            <a:r>
              <a:rPr kumimoji="0" lang="en-US" sz="11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Education Association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0002942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163"/>
      </a:accent1>
      <a:accent2>
        <a:srgbClr val="C0504D"/>
      </a:accent2>
      <a:accent3>
        <a:srgbClr val="9BBB59"/>
      </a:accent3>
      <a:accent4>
        <a:srgbClr val="FF0000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FN font theme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hio Facts Template.potx" id="{ABE8DC34-85DB-4B5F-A7CC-9DF3C49791B1}" vid="{4C6E6946-AD51-4E2D-94F2-CFE20DE60A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11802</TotalTime>
  <Words>143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Georgia</vt:lpstr>
      <vt:lpstr>Times New Roman</vt:lpstr>
      <vt:lpstr>Wingdings</vt:lpstr>
      <vt:lpstr>Layers</vt:lpstr>
      <vt:lpstr>Ohio’s average teacher salary remains below U.S. average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K12 Ed - Average Teacher Salary</dc:title>
  <dc:creator>Andrew Ephlin</dc:creator>
  <cp:lastModifiedBy>Jason Phillips</cp:lastModifiedBy>
  <cp:revision>24</cp:revision>
  <dcterms:created xsi:type="dcterms:W3CDTF">2022-06-17T19:42:22Z</dcterms:created>
  <dcterms:modified xsi:type="dcterms:W3CDTF">2025-10-01T14:02:09Z</dcterms:modified>
</cp:coreProperties>
</file>