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1" clrIdx="0">
    <p:extLst>
      <p:ext uri="{19B8F6BF-5375-455C-9EA6-DF929625EA0E}">
        <p15:presenceInfo xmlns:p15="http://schemas.microsoft.com/office/powerpoint/2012/main" userId="Wendy Z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Capital Appropriation Expenditures*</a:t>
            </a:r>
            <a:br>
              <a:rPr lang="en-US" dirty="0"/>
            </a:br>
            <a:r>
              <a:rPr lang="en-US" dirty="0"/>
              <a:t>FY 2024</a:t>
            </a:r>
          </a:p>
        </c:rich>
      </c:tx>
      <c:layout>
        <c:manualLayout>
          <c:xMode val="edge"/>
          <c:yMode val="edge"/>
          <c:x val="0.10903110236220473"/>
          <c:y val="1.80397342903388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78523622047243"/>
          <c:y val="0.20097353012268676"/>
          <c:w val="0.55342972440944882"/>
          <c:h val="0.665581678448128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73D-41CA-B1F4-BD50CB79B17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73D-41CA-B1F4-BD50CB79B17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73D-41CA-B1F4-BD50CB79B17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73D-41CA-B1F4-BD50CB79B17C}"/>
              </c:ext>
            </c:extLst>
          </c:dPt>
          <c:dLbls>
            <c:dLbl>
              <c:idx val="0"/>
              <c:layout>
                <c:manualLayout>
                  <c:x val="-0.15119488188976388"/>
                  <c:y val="0.183665091622674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1"/>
              <c:layout>
                <c:manualLayout>
                  <c:x val="-0.20131811023622048"/>
                  <c:y val="-6.52055902343011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933-40BA-B6A9-B1828AE8AA89}"/>
                </c:ext>
              </c:extLst>
            </c:dLbl>
            <c:dLbl>
              <c:idx val="2"/>
              <c:layout>
                <c:manualLayout>
                  <c:x val="-4.6573228346456691E-2"/>
                  <c:y val="-0.155289441854882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33-40BA-B6A9-B1828AE8AA89}"/>
                </c:ext>
              </c:extLst>
            </c:dLbl>
            <c:dLbl>
              <c:idx val="4"/>
              <c:layout>
                <c:manualLayout>
                  <c:x val="-4.4291338582677165E-4"/>
                  <c:y val="5.086352798964206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73D-41CA-B1F4-BD50CB79B17C}"/>
                </c:ext>
              </c:extLst>
            </c:dLbl>
            <c:dLbl>
              <c:idx val="5"/>
              <c:layout>
                <c:manualLayout>
                  <c:x val="0.16959251968503938"/>
                  <c:y val="2.78086528698210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73D-41CA-B1F4-BD50CB79B17C}"/>
                </c:ext>
              </c:extLst>
            </c:dLbl>
            <c:dLbl>
              <c:idx val="6"/>
              <c:layout>
                <c:manualLayout>
                  <c:x val="0.12926938976377952"/>
                  <c:y val="0.1615981405342649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73D-41CA-B1F4-BD50CB79B17C}"/>
                </c:ext>
              </c:extLst>
            </c:dLbl>
            <c:dLbl>
              <c:idx val="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973D-41CA-B1F4-BD50CB79B17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Public Works</c:v>
                </c:pt>
                <c:pt idx="1">
                  <c:v>K-12 Schools</c:v>
                </c:pt>
                <c:pt idx="2">
                  <c:v>Higher Education</c:v>
                </c:pt>
                <c:pt idx="3">
                  <c:v>Natural Resources</c:v>
                </c:pt>
                <c:pt idx="4">
                  <c:v>Mental Health &amp; Addiction Services</c:v>
                </c:pt>
                <c:pt idx="5">
                  <c:v>Correction</c:v>
                </c:pt>
                <c:pt idx="6">
                  <c:v>All Other</c:v>
                </c:pt>
              </c:strCache>
            </c:strRef>
          </c:cat>
          <c:val>
            <c:numRef>
              <c:f>Sheet1!$B$2:$B$8</c:f>
              <c:numCache>
                <c:formatCode>"$"#,##0.0</c:formatCode>
                <c:ptCount val="7"/>
                <c:pt idx="0">
                  <c:v>290.70661770000015</c:v>
                </c:pt>
                <c:pt idx="1">
                  <c:v>290.42285597999995</c:v>
                </c:pt>
                <c:pt idx="2">
                  <c:v>217.14708461999996</c:v>
                </c:pt>
                <c:pt idx="3">
                  <c:v>196.16153890000004</c:v>
                </c:pt>
                <c:pt idx="4">
                  <c:v>47.760167229999993</c:v>
                </c:pt>
                <c:pt idx="5">
                  <c:v>151.47784962999995</c:v>
                </c:pt>
                <c:pt idx="6">
                  <c:v>264.00671176000037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0.705</cdr:x>
      <cdr:y>0.23452</cdr:y>
    </cdr:from>
    <cdr:to>
      <cdr:x>0.975</cdr:x>
      <cdr:y>0.32471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81400" y="990600"/>
          <a:ext cx="1371600" cy="3809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Total: $1.46 billion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appropriation expenditures total </a:t>
            </a:r>
            <a:br>
              <a:rPr lang="en-US" dirty="0"/>
            </a:br>
            <a:r>
              <a:rPr lang="en-US" dirty="0"/>
              <a:t>$1.46 billion in FY 2024</a:t>
            </a: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0592670"/>
              </p:ext>
            </p:extLst>
          </p:nvPr>
        </p:nvGraphicFramePr>
        <p:xfrm>
          <a:off x="1219200" y="1600200"/>
          <a:ext cx="5080000" cy="4224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8400" y="5284113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*Excludes capital expenditures from operating appropriations, such as state and federal funding for highway construction and maintenance.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477000" y="1769480"/>
            <a:ext cx="5257800" cy="4224007"/>
          </a:xfrm>
        </p:spPr>
        <p:txBody>
          <a:bodyPr>
            <a:normAutofit fontScale="92500" lnSpcReduction="10000"/>
          </a:bodyPr>
          <a:lstStyle/>
          <a:p>
            <a:r>
              <a:rPr lang="en-US" sz="2300" dirty="0"/>
              <a:t>In FY 2024, expenditures from capital appropriations totaled $1.46 billion.</a:t>
            </a:r>
          </a:p>
          <a:p>
            <a:r>
              <a:rPr lang="en-US" sz="2300" dirty="0"/>
              <a:t>The Public Works Commission had the highest spending at $290.7 million (19.9%). This spending was for local infrastructure and conservation projects.</a:t>
            </a:r>
          </a:p>
          <a:p>
            <a:r>
              <a:rPr lang="en-US" sz="2300" dirty="0"/>
              <a:t>K-12 school facilities saw slightly less spending ($290.4 million, 19.9%).</a:t>
            </a:r>
          </a:p>
          <a:p>
            <a:r>
              <a:rPr lang="en-US" sz="2300" dirty="0"/>
              <a:t>The next highest spending was for higher education facilities ($217.1 million, 14.9%), natural resources ($196.2 million, 13.5%), and correctional facilities ($151.5 million, 10.4%).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8400" y="575819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204</TotalTime>
  <Words>150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Capital appropriation expenditures total  $1.46 billion in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Zach Gleim</cp:lastModifiedBy>
  <cp:revision>26</cp:revision>
  <cp:lastPrinted>2022-05-16T19:03:05Z</cp:lastPrinted>
  <dcterms:created xsi:type="dcterms:W3CDTF">2022-09-13T21:42:43Z</dcterms:created>
  <dcterms:modified xsi:type="dcterms:W3CDTF">2024-07-23T13:39:30Z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