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Doskocil" initials="JD" lastIdx="1" clrIdx="0">
    <p:extLst>
      <p:ext uri="{19B8F6BF-5375-455C-9EA6-DF929625EA0E}">
        <p15:presenceInfo xmlns:p15="http://schemas.microsoft.com/office/powerpoint/2012/main" userId="S-1-5-21-842925246-562591055-725345543-373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58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924" y="-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Ohio Concealed Handgun</a:t>
            </a:r>
            <a:r>
              <a:rPr lang="en-US" baseline="0" dirty="0" smtClean="0">
                <a:solidFill>
                  <a:schemeClr val="tx1"/>
                </a:solidFill>
              </a:rPr>
              <a:t> Licensing, 2014-2023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214150650523526"/>
          <c:y val="1.680107526881720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6003584229391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596760082409051E-2"/>
                      <c:h val="4.97926985437304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FAA-4430-B9A4-61B81ED34D4F}"/>
                </c:ext>
              </c:extLst>
            </c:dLbl>
            <c:dLbl>
              <c:idx val="8"/>
              <c:layout>
                <c:manualLayout>
                  <c:x val="-1.3617579286417936E-16"/>
                  <c:y val="-2.800179211469537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6576" tIns="19050" rIns="36576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8.6349448254452052E-2"/>
                      <c:h val="3.29916232749132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FAA-4430-B9A4-61B81ED34D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6576" tIns="19050" rIns="36576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58066</c:v>
                </c:pt>
                <c:pt idx="1">
                  <c:v>71589</c:v>
                </c:pt>
                <c:pt idx="2">
                  <c:v>117953</c:v>
                </c:pt>
                <c:pt idx="3">
                  <c:v>77281</c:v>
                </c:pt>
                <c:pt idx="4">
                  <c:v>69375</c:v>
                </c:pt>
                <c:pt idx="5">
                  <c:v>54426</c:v>
                </c:pt>
                <c:pt idx="6">
                  <c:v>96892</c:v>
                </c:pt>
                <c:pt idx="7">
                  <c:v>94298</c:v>
                </c:pt>
                <c:pt idx="8">
                  <c:v>27031</c:v>
                </c:pt>
                <c:pt idx="9">
                  <c:v>15581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Renewals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6576" tIns="19050" rIns="36576" bIns="19050" anchor="b" anchorCtr="0">
                  <a:noAutofit/>
                </a:bodyPr>
                <a:lstStyle/>
                <a:p>
                  <a:pPr algn="ctr"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9CB-4CC7-A808-9A02928D7192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9CB-4CC7-A808-9A02928D7192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6576" tIns="19050" rIns="36576" bIns="19050" anchor="b" anchorCtr="0">
                  <a:noAutofit/>
                </a:bodyPr>
                <a:lstStyle/>
                <a:p>
                  <a:pPr algn="ctr"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9CB-4CC7-A808-9A02928D7192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9CB-4CC7-A808-9A02928D7192}"/>
                </c:ext>
              </c:extLst>
            </c:dLbl>
            <c:dLbl>
              <c:idx val="4"/>
              <c:layout>
                <c:manualLayout>
                  <c:x val="-1.79211469534050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9CB-4CC7-A808-9A02928D7192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9CB-4CC7-A808-9A02928D7192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9CB-4CC7-A808-9A02928D7192}"/>
                </c:ext>
              </c:extLst>
            </c:dLbl>
            <c:dLbl>
              <c:idx val="7"/>
              <c:layout>
                <c:manualLayout>
                  <c:x val="-3.5842293906810036E-3"/>
                  <c:y val="-1.4000896057348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295769480427849E-2"/>
                      <c:h val="4.65109767025089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9CB-4CC7-A808-9A02928D7192}"/>
                </c:ext>
              </c:extLst>
            </c:dLbl>
            <c:dLbl>
              <c:idx val="8"/>
              <c:layout>
                <c:manualLayout>
                  <c:x val="1.7347234759768071E-18"/>
                  <c:y val="-1.4000896057348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048457652470864E-2"/>
                      <c:h val="5.21113351254480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59CB-4CC7-A808-9A02928D7192}"/>
                </c:ext>
              </c:extLst>
            </c:dLbl>
            <c:dLbl>
              <c:idx val="9"/>
              <c:layout>
                <c:manualLayout>
                  <c:x val="-1.7921146953406332E-3"/>
                  <c:y val="5.6003584229390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164874551971332E-2"/>
                      <c:h val="4.9311155913978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9CB-4CC7-A808-9A02928D71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6576" tIns="19050" rIns="36576" bIns="19050" anchor="ctr" anchorCtr="0">
                <a:noAutofit/>
              </a:bodyPr>
              <a:lstStyle/>
              <a:p>
                <a:pPr algn="ctr"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_(* #,##0_);_(* \(#,##0\);_(* "-"??_);_(@_)</c:formatCode>
                <c:ptCount val="10"/>
                <c:pt idx="0">
                  <c:v>52146</c:v>
                </c:pt>
                <c:pt idx="1">
                  <c:v>44551</c:v>
                </c:pt>
                <c:pt idx="2">
                  <c:v>40986</c:v>
                </c:pt>
                <c:pt idx="3">
                  <c:v>54064</c:v>
                </c:pt>
                <c:pt idx="4">
                  <c:v>98927</c:v>
                </c:pt>
                <c:pt idx="5">
                  <c:v>77959</c:v>
                </c:pt>
                <c:pt idx="6">
                  <c:v>72340</c:v>
                </c:pt>
                <c:pt idx="7">
                  <c:v>108622</c:v>
                </c:pt>
                <c:pt idx="8">
                  <c:v>62751</c:v>
                </c:pt>
                <c:pt idx="9">
                  <c:v>75001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Concealed handgun licensing applications significantly decrease following law change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79118"/>
              </p:ext>
            </p:extLst>
          </p:nvPr>
        </p:nvGraphicFramePr>
        <p:xfrm>
          <a:off x="990600" y="1595501"/>
          <a:ext cx="7086600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962900" y="1595501"/>
            <a:ext cx="3810000" cy="4535424"/>
          </a:xfrm>
        </p:spPr>
        <p:txBody>
          <a:bodyPr/>
          <a:lstStyle/>
          <a:p>
            <a:pPr lvl="0"/>
            <a:r>
              <a:rPr lang="en-US" sz="1250" dirty="0" smtClean="0"/>
              <a:t>In June 2022, S.B. </a:t>
            </a:r>
            <a:r>
              <a:rPr lang="en-US" sz="1250" dirty="0"/>
              <a:t>215 of the 134</a:t>
            </a:r>
            <a:r>
              <a:rPr lang="en-US" sz="1250" baseline="30000" dirty="0"/>
              <a:t>th</a:t>
            </a:r>
            <a:r>
              <a:rPr lang="en-US" sz="1250" dirty="0"/>
              <a:t> General </a:t>
            </a:r>
            <a:r>
              <a:rPr lang="en-US" sz="1250" dirty="0" smtClean="0"/>
              <a:t>Assembly went into effect to allow qualifying </a:t>
            </a:r>
            <a:r>
              <a:rPr lang="en-US" sz="1250" dirty="0"/>
              <a:t>adults to </a:t>
            </a:r>
            <a:r>
              <a:rPr lang="en-US" sz="1250" dirty="0" smtClean="0"/>
              <a:t>carry a </a:t>
            </a:r>
            <a:r>
              <a:rPr lang="en-US" sz="1250" dirty="0"/>
              <a:t>concealed </a:t>
            </a:r>
            <a:r>
              <a:rPr lang="en-US" sz="1250" dirty="0" smtClean="0"/>
              <a:t>handgun without obtaining a license. </a:t>
            </a:r>
          </a:p>
          <a:p>
            <a:pPr lvl="0"/>
            <a:r>
              <a:rPr lang="en-US" sz="1250" dirty="0" smtClean="0">
                <a:solidFill>
                  <a:prstClr val="black"/>
                </a:solidFill>
              </a:rPr>
              <a:t>In</a:t>
            </a:r>
            <a:r>
              <a:rPr lang="en-US" sz="1250" dirty="0" smtClean="0"/>
              <a:t> </a:t>
            </a:r>
            <a:r>
              <a:rPr lang="en-US" sz="1250" dirty="0"/>
              <a:t>2023, the first full </a:t>
            </a:r>
            <a:r>
              <a:rPr lang="en-US" sz="1250" dirty="0" smtClean="0"/>
              <a:t>year </a:t>
            </a:r>
            <a:r>
              <a:rPr lang="en-US" sz="1250" dirty="0" smtClean="0"/>
              <a:t>after the law went into effect, </a:t>
            </a:r>
            <a:r>
              <a:rPr lang="en-US" sz="1250" dirty="0"/>
              <a:t>15,581 new licenses were issued, compared to 94,298 issued in 2021, the last full year that licenses were required. </a:t>
            </a:r>
          </a:p>
          <a:p>
            <a:r>
              <a:rPr lang="en-US" sz="1250" dirty="0" smtClean="0"/>
              <a:t>The </a:t>
            </a:r>
            <a:r>
              <a:rPr lang="en-US" sz="1250" dirty="0"/>
              <a:t>original concealed handgun law went into effect in 2004, with </a:t>
            </a:r>
            <a:r>
              <a:rPr lang="en-US" sz="1250" dirty="0" smtClean="0"/>
              <a:t>the number of new </a:t>
            </a:r>
            <a:r>
              <a:rPr lang="en-US" sz="1250" dirty="0"/>
              <a:t>applications and renewals peaking in </a:t>
            </a:r>
            <a:r>
              <a:rPr lang="en-US" sz="1250" dirty="0" smtClean="0"/>
              <a:t>2020 </a:t>
            </a:r>
            <a:r>
              <a:rPr lang="en-US" sz="1250" dirty="0"/>
              <a:t>and 2021, respectively. </a:t>
            </a:r>
            <a:endParaRPr lang="en-US" sz="1250" dirty="0" smtClean="0"/>
          </a:p>
          <a:p>
            <a:r>
              <a:rPr lang="en-US" sz="1250" dirty="0" smtClean="0"/>
              <a:t>The increases in 2020 and 2021 are </a:t>
            </a:r>
            <a:r>
              <a:rPr lang="en-US" sz="1250" dirty="0"/>
              <a:t>largely attributed to the extension of renewal deadlines in 2020 </a:t>
            </a:r>
            <a:r>
              <a:rPr lang="en-US" sz="1250" dirty="0" smtClean="0"/>
              <a:t>due to </a:t>
            </a:r>
            <a:r>
              <a:rPr lang="en-US" sz="1250" dirty="0"/>
              <a:t>the COVID-19 pandemic and a record number of new licenses issued in 2016 </a:t>
            </a:r>
            <a:r>
              <a:rPr lang="en-US" sz="1250" dirty="0" smtClean="0"/>
              <a:t>that came up </a:t>
            </a:r>
            <a:r>
              <a:rPr lang="en-US" sz="1250" dirty="0"/>
              <a:t>for renewal (permit holders seeking to keep active licenses must renew every five years). </a:t>
            </a:r>
            <a:endParaRPr lang="en-US" sz="1250" dirty="0" smtClean="0"/>
          </a:p>
          <a:p>
            <a:r>
              <a:rPr lang="en-US" sz="1250" dirty="0"/>
              <a:t>Ohio </a:t>
            </a:r>
            <a:r>
              <a:rPr lang="en-US" sz="1250" dirty="0" smtClean="0"/>
              <a:t>residents </a:t>
            </a:r>
            <a:r>
              <a:rPr lang="en-US" sz="1250" dirty="0"/>
              <a:t>with a </a:t>
            </a:r>
            <a:r>
              <a:rPr lang="en-US" sz="1250" dirty="0" smtClean="0"/>
              <a:t>license are </a:t>
            </a:r>
            <a:r>
              <a:rPr lang="en-US" sz="1250" dirty="0"/>
              <a:t>able to carry concealed in any state that has a reciprocity agreement with </a:t>
            </a:r>
            <a:r>
              <a:rPr lang="en-US" sz="1250" dirty="0" smtClean="0"/>
              <a:t>Ohio. Ohio has such agreements with several states.  </a:t>
            </a:r>
            <a:endParaRPr lang="en-US" sz="1250" dirty="0"/>
          </a:p>
          <a:p>
            <a:pPr lvl="1"/>
            <a:endParaRPr lang="en-US" sz="9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579120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Attorney General</a:t>
            </a:r>
            <a:endParaRPr lang="en-US" sz="11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71900" y="7086600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lvl="2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3687</TotalTime>
  <Words>204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Concealed handgun licensing applications significantly decrease following law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Jessica Murphy</dc:creator>
  <cp:lastModifiedBy>Zach Gleim</cp:lastModifiedBy>
  <cp:revision>129</cp:revision>
  <cp:lastPrinted>2022-07-07T16:40:35Z</cp:lastPrinted>
  <dcterms:created xsi:type="dcterms:W3CDTF">2022-06-16T16:02:33Z</dcterms:created>
  <dcterms:modified xsi:type="dcterms:W3CDTF">2024-07-25T18:24:34Z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