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7DAF686-FC99-F2A9-DD80-E76AB30F377B}" name="Brian Hoffmeister" initials="BH" userId="S::Brian.Hoffmeister@lsc.ohio.gov::cb38f3ec-d2db-4c81-abc0-b30d05954a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son Phillips" initials="JP" lastIdx="2" clrIdx="0">
    <p:extLst>
      <p:ext uri="{19B8F6BF-5375-455C-9EA6-DF929625EA0E}">
        <p15:presenceInfo xmlns:p15="http://schemas.microsoft.com/office/powerpoint/2012/main" userId="Jason Phillip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1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>
                <a:solidFill>
                  <a:schemeClr val="tx1"/>
                </a:solidFill>
              </a:rPr>
              <a:t>District Report Cards by Component, FY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 Star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7001013171225943E-2"/>
                  <c:y val="-2.7238408730017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D01-42BB-8FF3-FAEDBF20B74A}"/>
                </c:ext>
              </c:extLst>
            </c:dLbl>
            <c:dLbl>
              <c:idx val="1"/>
              <c:layout>
                <c:manualLayout>
                  <c:x val="7.0921985815602759E-2"/>
                  <c:y val="-3.4048010912521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DB1-4CDC-8D0C-BF1779916DB5}"/>
                </c:ext>
              </c:extLst>
            </c:dLbl>
            <c:dLbl>
              <c:idx val="2"/>
              <c:layout>
                <c:manualLayout>
                  <c:x val="8.3080040526848961E-2"/>
                  <c:y val="-3.4048010912521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DB1-4CDC-8D0C-BF1779916DB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D01-42BB-8FF3-FAEDBF20B74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1D01-42BB-8FF3-FAEDBF20B74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1D01-42BB-8FF3-FAEDBF20B7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Graduation</c:v>
                </c:pt>
                <c:pt idx="1">
                  <c:v>Gap Closing</c:v>
                </c:pt>
                <c:pt idx="2">
                  <c:v>Achievement</c:v>
                </c:pt>
                <c:pt idx="3">
                  <c:v>CCWMR</c:v>
                </c:pt>
                <c:pt idx="4">
                  <c:v>Early Literacy</c:v>
                </c:pt>
                <c:pt idx="5">
                  <c:v>Progress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2.4752475247524754E-2</c:v>
                </c:pt>
                <c:pt idx="1">
                  <c:v>8.2372322899505763E-3</c:v>
                </c:pt>
                <c:pt idx="2">
                  <c:v>4.9423393739703456E-3</c:v>
                </c:pt>
                <c:pt idx="3">
                  <c:v>0.11221122112211221</c:v>
                </c:pt>
                <c:pt idx="4">
                  <c:v>7.9338842975206617E-2</c:v>
                </c:pt>
                <c:pt idx="5">
                  <c:v>0.10214168039538715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84-44A3-B96B-E19B549D4D0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 Stars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Graduation</c:v>
                </c:pt>
                <c:pt idx="1">
                  <c:v>Gap Closing</c:v>
                </c:pt>
                <c:pt idx="2">
                  <c:v>Achievement</c:v>
                </c:pt>
                <c:pt idx="3">
                  <c:v>CCWMR</c:v>
                </c:pt>
                <c:pt idx="4">
                  <c:v>Early Literacy</c:v>
                </c:pt>
                <c:pt idx="5">
                  <c:v>Progress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7.7557755775577553E-2</c:v>
                </c:pt>
                <c:pt idx="1">
                  <c:v>0.11532125205930807</c:v>
                </c:pt>
                <c:pt idx="2">
                  <c:v>0.12520593080724876</c:v>
                </c:pt>
                <c:pt idx="3">
                  <c:v>0.18151815181518152</c:v>
                </c:pt>
                <c:pt idx="4">
                  <c:v>0.27107438016528923</c:v>
                </c:pt>
                <c:pt idx="5">
                  <c:v>0.28665568369028005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84-44A3-B96B-E19B549D4D0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 Stars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Graduation</c:v>
                </c:pt>
                <c:pt idx="1">
                  <c:v>Gap Closing</c:v>
                </c:pt>
                <c:pt idx="2">
                  <c:v>Achievement</c:v>
                </c:pt>
                <c:pt idx="3">
                  <c:v>CCWMR</c:v>
                </c:pt>
                <c:pt idx="4">
                  <c:v>Early Literacy</c:v>
                </c:pt>
                <c:pt idx="5">
                  <c:v>Progress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0.12376237623762376</c:v>
                </c:pt>
                <c:pt idx="1">
                  <c:v>0.26688632619439867</c:v>
                </c:pt>
                <c:pt idx="2">
                  <c:v>0.34596375617792424</c:v>
                </c:pt>
                <c:pt idx="3">
                  <c:v>0.38613861386138615</c:v>
                </c:pt>
                <c:pt idx="4">
                  <c:v>0.42809917355371901</c:v>
                </c:pt>
                <c:pt idx="5">
                  <c:v>0.26029654036243821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84-44A3-B96B-E19B549D4D0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 Stars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3D601EA-BDA2-43CC-A940-717EA6370148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B1A-4BE2-BCEA-AB019011F8D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6398361-B0EC-4FCC-903A-2FD79C0759CB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B1A-4BE2-BCEA-AB019011F8D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D51DD22-7DA7-4651-B1E6-E14997FEF461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B1A-4BE2-BCEA-AB019011F8D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FDEAB48-1D84-4180-9D9C-61C49BF886B5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B1A-4BE2-BCEA-AB019011F8D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42CE91CE-B742-4361-83C9-981F24111888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8B0-480E-A369-7116DC906B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Graduation</c:v>
                </c:pt>
                <c:pt idx="1">
                  <c:v>Gap Closing</c:v>
                </c:pt>
                <c:pt idx="2">
                  <c:v>Achievement</c:v>
                </c:pt>
                <c:pt idx="3">
                  <c:v>CCWMR</c:v>
                </c:pt>
                <c:pt idx="4">
                  <c:v>Early Literacy</c:v>
                </c:pt>
                <c:pt idx="5">
                  <c:v>Progress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0.28382838283828382</c:v>
                </c:pt>
                <c:pt idx="1">
                  <c:v>0.28006589785831959</c:v>
                </c:pt>
                <c:pt idx="2">
                  <c:v>0.37397034596375617</c:v>
                </c:pt>
                <c:pt idx="3">
                  <c:v>0.21452145214521451</c:v>
                </c:pt>
                <c:pt idx="4">
                  <c:v>0.16694214876033059</c:v>
                </c:pt>
                <c:pt idx="5">
                  <c:v>0.25700164744645798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1A-4BE2-BCEA-AB019011F8D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 Stars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76CD37F8-B5C7-46A3-B2B2-0CCEFC505C91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B1A-4BE2-BCEA-AB019011F8D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0E35046-BB08-480F-910D-FB177AA758C1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1B1A-4BE2-BCEA-AB019011F8D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BB527C1-18D4-42A7-AC33-C1108C455076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B1A-4BE2-BCEA-AB019011F8D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AB01CE2-8740-4B62-9A91-FFDA72882EF3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B1A-4BE2-BCEA-AB019011F8D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C07CE3FF-7C36-458D-AD82-E2D51C853413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99C-4614-83D4-D2793183FA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Graduation</c:v>
                </c:pt>
                <c:pt idx="1">
                  <c:v>Gap Closing</c:v>
                </c:pt>
                <c:pt idx="2">
                  <c:v>Achievement</c:v>
                </c:pt>
                <c:pt idx="3">
                  <c:v>CCWMR</c:v>
                </c:pt>
                <c:pt idx="4">
                  <c:v>Early Literacy</c:v>
                </c:pt>
                <c:pt idx="5">
                  <c:v>Progress</c:v>
                </c:pt>
              </c:strCache>
            </c:strRef>
          </c:cat>
          <c:val>
            <c:numRef>
              <c:f>Sheet1!$F$2:$F$7</c:f>
              <c:numCache>
                <c:formatCode>0%</c:formatCode>
                <c:ptCount val="6"/>
                <c:pt idx="0">
                  <c:v>0.49009900990099009</c:v>
                </c:pt>
                <c:pt idx="1">
                  <c:v>0.32948929159802304</c:v>
                </c:pt>
                <c:pt idx="2">
                  <c:v>0.14991762767710048</c:v>
                </c:pt>
                <c:pt idx="3">
                  <c:v>0.10561056105610561</c:v>
                </c:pt>
                <c:pt idx="4">
                  <c:v>5.4545454545454543E-2</c:v>
                </c:pt>
                <c:pt idx="5">
                  <c:v>9.3904448105436578E-2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1A-4BE2-BCEA-AB019011F8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63496776"/>
        <c:axId val="463494152"/>
      </c:barChart>
      <c:catAx>
        <c:axId val="463496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494152"/>
        <c:crosses val="autoZero"/>
        <c:auto val="1"/>
        <c:lblAlgn val="ctr"/>
        <c:lblOffset val="100"/>
        <c:noMultiLvlLbl val="0"/>
      </c:catAx>
      <c:valAx>
        <c:axId val="46349415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of Districts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496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lsc.ohio.gov/" TargetMode="Externa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184" name="Group 16"/>
          <p:cNvGrpSpPr>
            <a:grpSpLocks/>
          </p:cNvGrpSpPr>
          <p:nvPr/>
        </p:nvGrpSpPr>
        <p:grpSpPr bwMode="auto">
          <a:xfrm>
            <a:off x="0" y="0"/>
            <a:ext cx="11684000" cy="5943601"/>
            <a:chOff x="0" y="0"/>
            <a:chExt cx="5520" cy="3744"/>
          </a:xfrm>
        </p:grpSpPr>
        <p:sp>
          <p:nvSpPr>
            <p:cNvPr id="263170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86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3182" name="Group 1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63171" name="Rectangle 3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2" name="Rectangle 4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8" name="Line 10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263183" name="Group 15"/>
            <p:cNvGrpSpPr>
              <a:grpSpLocks/>
            </p:cNvGrpSpPr>
            <p:nvPr userDrawn="1"/>
          </p:nvGrpSpPr>
          <p:grpSpPr bwMode="auto">
            <a:xfrm>
              <a:off x="400" y="360"/>
              <a:ext cx="5088" cy="192"/>
              <a:chOff x="400" y="360"/>
              <a:chExt cx="5088" cy="192"/>
            </a:xfrm>
          </p:grpSpPr>
          <p:sp>
            <p:nvSpPr>
              <p:cNvPr id="263179" name="Rectangle 11"/>
              <p:cNvSpPr>
                <a:spLocks noChangeArrowheads="1"/>
              </p:cNvSpPr>
              <p:nvPr/>
            </p:nvSpPr>
            <p:spPr bwMode="auto">
              <a:xfrm>
                <a:off x="3936" y="360"/>
                <a:ext cx="1536" cy="192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80" name="Line 12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3173" name="Rectangle 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28800" y="1066800"/>
            <a:ext cx="9753600" cy="22098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dirty="0"/>
              <a:t>Section heading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dirty="0"/>
              <a:t>Date of last update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162802" y="6583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5872163"/>
            <a:ext cx="12192000" cy="985837"/>
          </a:xfrm>
          <a:prstGeom prst="rect">
            <a:avLst/>
          </a:prstGeom>
        </p:spPr>
      </p:pic>
      <p:sp>
        <p:nvSpPr>
          <p:cNvPr id="18" name="Rectangle 7"/>
          <p:cNvSpPr txBox="1">
            <a:spLocks noChangeArrowheads="1"/>
          </p:cNvSpPr>
          <p:nvPr userDrawn="1"/>
        </p:nvSpPr>
        <p:spPr bwMode="auto">
          <a:xfrm>
            <a:off x="0" y="6339840"/>
            <a:ext cx="167640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050" dirty="0"/>
              <a:t>Legislative Budget </a:t>
            </a:r>
            <a:r>
              <a:rPr lang="en-US" altLang="en-US" sz="1100" dirty="0"/>
              <a:t>Office</a:t>
            </a:r>
          </a:p>
        </p:txBody>
      </p:sp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528" y="5916168"/>
            <a:ext cx="694944" cy="69494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0320" y="662940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9144000" y="662866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7">
            <a:hlinkClick r:id="rId5"/>
          </p:cNvPr>
          <p:cNvSpPr txBox="1">
            <a:spLocks noChangeArrowheads="1"/>
          </p:cNvSpPr>
          <p:nvPr userDrawn="1"/>
        </p:nvSpPr>
        <p:spPr bwMode="auto">
          <a:xfrm>
            <a:off x="5638800" y="6583680"/>
            <a:ext cx="914400" cy="24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157147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1313" indent="-341313">
              <a:defRPr/>
            </a:lvl1pPr>
            <a:lvl2pPr marL="631825" indent="-288925">
              <a:defRPr/>
            </a:lvl2pPr>
            <a:lvl3pPr marL="914400" indent="-228600">
              <a:defRPr/>
            </a:lvl3pPr>
            <a:lvl4pPr marL="1255713" indent="-227013">
              <a:defRPr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01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Two unequal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1600203"/>
            <a:ext cx="6858000" cy="4530725"/>
          </a:xfrm>
        </p:spPr>
        <p:txBody>
          <a:bodyPr/>
          <a:lstStyle>
            <a:lvl1pPr marL="341313" indent="-341313">
              <a:defRPr sz="2800"/>
            </a:lvl1pPr>
            <a:lvl2pPr marL="631825" indent="-288925">
              <a:defRPr sz="2400"/>
            </a:lvl2pPr>
            <a:lvl3pPr marL="914400" indent="-228600">
              <a:defRPr sz="2200"/>
            </a:lvl3pPr>
            <a:lvl4pPr marL="1255713" indent="-227013">
              <a:defRPr sz="2000"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8153400" y="1610503"/>
            <a:ext cx="3429000" cy="4535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898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4356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504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rows/three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08903" y="1600203"/>
            <a:ext cx="10373497" cy="23209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08903" y="3921131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833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www.lsc.ohio.gov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156" name="Group 1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262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2155" name="Group 11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62146" name="Rectangle 2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2148" name="Line 4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2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3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262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CA018B54-7992-48DF-BF8C-61CFB03447C4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262154" name="Line 10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5" name="Picture 14"/>
          <p:cNvPicPr>
            <a:picLocks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6096000"/>
            <a:ext cx="12192000" cy="640080"/>
          </a:xfrm>
          <a:prstGeom prst="rect">
            <a:avLst/>
          </a:prstGeom>
        </p:spPr>
      </p:pic>
      <p:sp>
        <p:nvSpPr>
          <p:cNvPr id="16" name="Rectangle 7"/>
          <p:cNvSpPr txBox="1">
            <a:spLocks noChangeArrowheads="1"/>
          </p:cNvSpPr>
          <p:nvPr userDrawn="1"/>
        </p:nvSpPr>
        <p:spPr bwMode="auto">
          <a:xfrm>
            <a:off x="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100" dirty="0"/>
              <a:t>Legislative Budget Office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675120"/>
            <a:ext cx="12192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rafterName"/>
          <p:cNvSpPr txBox="1">
            <a:spLocks noChangeArrowheads="1"/>
          </p:cNvSpPr>
          <p:nvPr userDrawn="1"/>
        </p:nvSpPr>
        <p:spPr bwMode="auto">
          <a:xfrm>
            <a:off x="1043940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altLang="en-US" sz="1100" dirty="0">
              <a:solidFill>
                <a:schemeClr val="bg1"/>
              </a:solidFill>
            </a:endParaRPr>
          </a:p>
        </p:txBody>
      </p:sp>
      <p:sp>
        <p:nvSpPr>
          <p:cNvPr id="22" name="Rectangle 7">
            <a:hlinkClick r:id="rId9"/>
          </p:cNvPr>
          <p:cNvSpPr txBox="1">
            <a:spLocks noChangeArrowheads="1"/>
          </p:cNvSpPr>
          <p:nvPr userDrawn="1"/>
        </p:nvSpPr>
        <p:spPr bwMode="auto">
          <a:xfrm>
            <a:off x="11277600" y="6428232"/>
            <a:ext cx="914400" cy="21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2567790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301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255713" indent="-2270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districts fare best on graduation and worst on progress components of FY 2025 report cards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914834"/>
              </p:ext>
            </p:extLst>
          </p:nvPr>
        </p:nvGraphicFramePr>
        <p:xfrm>
          <a:off x="854803" y="1420813"/>
          <a:ext cx="6267450" cy="3730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7122253" y="1638677"/>
            <a:ext cx="4592931" cy="4489283"/>
          </a:xfrm>
        </p:spPr>
        <p:txBody>
          <a:bodyPr/>
          <a:lstStyle/>
          <a:p>
            <a:r>
              <a:rPr lang="en-US" sz="1050" dirty="0"/>
              <a:t>Six components contribute to a school district’s overall report card rating. A rating of three or more stars indicates a district meets or exceeds state standards. </a:t>
            </a:r>
          </a:p>
          <a:p>
            <a:r>
              <a:rPr lang="en-US" sz="1050" dirty="0"/>
              <a:t>The share of districts receiving at least three stars on each component in the 2024-2025 school year (FY 2025) were:</a:t>
            </a:r>
          </a:p>
          <a:p>
            <a:pPr lvl="1"/>
            <a:r>
              <a:rPr lang="en-US" sz="1050" dirty="0"/>
              <a:t>Graduation: 90% (77% scored four or five stars)</a:t>
            </a:r>
          </a:p>
          <a:p>
            <a:pPr lvl="2"/>
            <a:r>
              <a:rPr lang="en-US" sz="1050" dirty="0"/>
              <a:t>Measures high school graduation rates</a:t>
            </a:r>
          </a:p>
          <a:p>
            <a:pPr lvl="1"/>
            <a:r>
              <a:rPr lang="en-US" sz="1050" dirty="0"/>
              <a:t>Gap closing: 88% (61% scored four or five stars)</a:t>
            </a:r>
          </a:p>
          <a:p>
            <a:pPr lvl="2"/>
            <a:r>
              <a:rPr lang="en-US" sz="1050" dirty="0"/>
              <a:t>Measures the closing of achievement gaps between various student subgroups</a:t>
            </a:r>
          </a:p>
          <a:p>
            <a:pPr lvl="1"/>
            <a:r>
              <a:rPr lang="en-US" sz="1050" dirty="0"/>
              <a:t>Achievement: 87% (52% scored four or five stars)</a:t>
            </a:r>
          </a:p>
          <a:p>
            <a:pPr lvl="2"/>
            <a:r>
              <a:rPr lang="en-US" sz="1050" dirty="0"/>
              <a:t>Measures performance on Ohio’s state tests in math, English language arts, science, and social studies</a:t>
            </a:r>
          </a:p>
          <a:p>
            <a:pPr lvl="1"/>
            <a:r>
              <a:rPr lang="en-US" sz="1050" dirty="0"/>
              <a:t>College, career, workforce, and military readiness (CCWMR): 71% (32% scored four or five stars)</a:t>
            </a:r>
          </a:p>
          <a:p>
            <a:pPr lvl="2"/>
            <a:r>
              <a:rPr lang="en-US" sz="1050" dirty="0"/>
              <a:t>Measures student readiness for post-graduation pathways</a:t>
            </a:r>
          </a:p>
          <a:p>
            <a:pPr lvl="1"/>
            <a:r>
              <a:rPr lang="en-US" sz="1050" dirty="0"/>
              <a:t>Early literacy: 65% (22% scored four or five stars)</a:t>
            </a:r>
          </a:p>
          <a:p>
            <a:pPr lvl="2"/>
            <a:r>
              <a:rPr lang="en-US" sz="1050" dirty="0"/>
              <a:t>Measures third grade reading proficiency, promotion to fourth grade, and improvement of struggling readers in grades K-3</a:t>
            </a:r>
          </a:p>
          <a:p>
            <a:pPr lvl="1"/>
            <a:r>
              <a:rPr lang="en-US" sz="1050" dirty="0"/>
              <a:t>Progress: 61% (35% scored four or five stars)</a:t>
            </a:r>
          </a:p>
          <a:p>
            <a:pPr lvl="2"/>
            <a:r>
              <a:rPr lang="en-US" sz="1050" dirty="0"/>
              <a:t>Measures the academic growth of students from year to year</a:t>
            </a:r>
          </a:p>
          <a:p>
            <a:r>
              <a:rPr lang="en-US" sz="1050" dirty="0"/>
              <a:t>Of 607 traditional school districts receiving an overall rating, 550 (91%) met or exceeded state standards. 47 districts (8%) received five stars. </a:t>
            </a:r>
            <a:r>
              <a:rPr lang="en-US" sz="1050"/>
              <a:t>No district </a:t>
            </a:r>
            <a:r>
              <a:rPr lang="en-US" sz="1050" dirty="0"/>
              <a:t>received 1 or </a:t>
            </a:r>
            <a:r>
              <a:rPr lang="en-US" sz="1050"/>
              <a:t>1.5 stars.</a:t>
            </a:r>
            <a:endParaRPr lang="en-US" sz="105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8937D6-7261-DFA3-1752-30FA65076799}"/>
              </a:ext>
            </a:extLst>
          </p:cNvPr>
          <p:cNvSpPr txBox="1"/>
          <p:nvPr/>
        </p:nvSpPr>
        <p:spPr>
          <a:xfrm>
            <a:off x="963860" y="5066132"/>
            <a:ext cx="338137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/>
              <a:t>Rating Description</a:t>
            </a:r>
          </a:p>
          <a:p>
            <a:r>
              <a:rPr lang="en-US" sz="1050" dirty="0"/>
              <a:t>5 stars: Significantly exceeds state standards</a:t>
            </a:r>
            <a:br>
              <a:rPr lang="en-US" sz="1050" dirty="0"/>
            </a:br>
            <a:r>
              <a:rPr lang="en-US" sz="1050" dirty="0"/>
              <a:t>4 stars: Exceeds state standards</a:t>
            </a:r>
            <a:br>
              <a:rPr lang="en-US" sz="1050" dirty="0"/>
            </a:br>
            <a:r>
              <a:rPr lang="en-US" sz="1050" dirty="0"/>
              <a:t>3 stars: Meets state standards</a:t>
            </a:r>
            <a:br>
              <a:rPr lang="en-US" sz="1050" dirty="0"/>
            </a:br>
            <a:r>
              <a:rPr lang="en-US" sz="1050" dirty="0"/>
              <a:t>2 stars: Needs support to meet state standards</a:t>
            </a:r>
            <a:br>
              <a:rPr lang="en-US" sz="1050" dirty="0"/>
            </a:br>
            <a:r>
              <a:rPr lang="en-US" sz="1050" dirty="0"/>
              <a:t>1 star: Needs significant support to meet state standards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1EED6F-3628-49FD-62C7-C8D8984318D9}"/>
              </a:ext>
            </a:extLst>
          </p:cNvPr>
          <p:cNvSpPr txBox="1"/>
          <p:nvPr/>
        </p:nvSpPr>
        <p:spPr>
          <a:xfrm>
            <a:off x="4228051" y="5076241"/>
            <a:ext cx="300325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Source: Department of Education and Workforce</a:t>
            </a:r>
          </a:p>
        </p:txBody>
      </p:sp>
    </p:spTree>
    <p:extLst>
      <p:ext uri="{BB962C8B-B14F-4D97-AF65-F5344CB8AC3E}">
        <p14:creationId xmlns:p14="http://schemas.microsoft.com/office/powerpoint/2010/main" val="1866540769"/>
      </p:ext>
    </p:extLst>
  </p:cSld>
  <p:clrMapOvr>
    <a:masterClrMapping/>
  </p:clrMapOvr>
</p:sld>
</file>

<file path=ppt/theme/theme1.xml><?xml version="1.0" encoding="utf-8"?>
<a:theme xmlns:a="http://schemas.openxmlformats.org/drawingml/2006/main" name="1_Layer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163"/>
      </a:accent1>
      <a:accent2>
        <a:srgbClr val="C0504D"/>
      </a:accent2>
      <a:accent3>
        <a:srgbClr val="9BBB59"/>
      </a:accent3>
      <a:accent4>
        <a:srgbClr val="FF0000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FN font them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io Facts Template" id="{E404861F-B855-4DEC-899E-E79C2730D62E}" vid="{D0818006-65A8-4B56-8F9D-DC057FBD12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2231</TotalTime>
  <Words>340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Georgia</vt:lpstr>
      <vt:lpstr>Times New Roman</vt:lpstr>
      <vt:lpstr>Wingdings</vt:lpstr>
      <vt:lpstr>1_Layers</vt:lpstr>
      <vt:lpstr>School districts fare best on graduation and worst on progress components of FY 2025 report cards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K12 Ed - District Report Cards</dc:title>
  <dc:creator>James Clark-Stewart</dc:creator>
  <cp:lastModifiedBy>Jason Phillips</cp:lastModifiedBy>
  <cp:revision>135</cp:revision>
  <cp:lastPrinted>2022-09-16T13:01:52Z</cp:lastPrinted>
  <dcterms:created xsi:type="dcterms:W3CDTF">2022-06-30T20:35:45Z</dcterms:created>
  <dcterms:modified xsi:type="dcterms:W3CDTF">2025-10-24T17:30:54Z</dcterms:modified>
</cp:coreProperties>
</file>