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Index of Degrees Granted Per Capita* (U.S. Average = 100)</a:t>
            </a:r>
            <a:endParaRPr lang="en-US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26969046224593"/>
          <c:y val="8.503474747779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Associate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_(* #,##0.00_);_(* \(#,##0.00\);_(* "-"??_);_(@_)</c:formatCode>
                <c:ptCount val="10"/>
                <c:pt idx="0">
                  <c:v>91.080662888639139</c:v>
                </c:pt>
                <c:pt idx="1">
                  <c:v>91.747186034367246</c:v>
                </c:pt>
                <c:pt idx="2">
                  <c:v>91.127596067533858</c:v>
                </c:pt>
                <c:pt idx="3">
                  <c:v>86.900842454738665</c:v>
                </c:pt>
                <c:pt idx="4">
                  <c:v>87.160569419849139</c:v>
                </c:pt>
                <c:pt idx="5">
                  <c:v>84.107054601324478</c:v>
                </c:pt>
                <c:pt idx="6">
                  <c:v>84.86585957974448</c:v>
                </c:pt>
                <c:pt idx="7">
                  <c:v>84.396545276150775</c:v>
                </c:pt>
                <c:pt idx="8">
                  <c:v>86.290050889563247</c:v>
                </c:pt>
                <c:pt idx="9">
                  <c:v>97.851991365720551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Bachelor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_(* #,##0.00_);_(* \(#,##0.00\);_(* "-"??_);_(@_)</c:formatCode>
                <c:ptCount val="10"/>
                <c:pt idx="0">
                  <c:v>98.277921669008308</c:v>
                </c:pt>
                <c:pt idx="1">
                  <c:v>100.43905465781238</c:v>
                </c:pt>
                <c:pt idx="2">
                  <c:v>101.70552609532987</c:v>
                </c:pt>
                <c:pt idx="3">
                  <c:v>101.46940268946634</c:v>
                </c:pt>
                <c:pt idx="4">
                  <c:v>102.31084025183799</c:v>
                </c:pt>
                <c:pt idx="5">
                  <c:v>101.26345374993274</c:v>
                </c:pt>
                <c:pt idx="6">
                  <c:v>100.79416124699057</c:v>
                </c:pt>
                <c:pt idx="7">
                  <c:v>99.069932350595906</c:v>
                </c:pt>
                <c:pt idx="8">
                  <c:v>96.827281150316907</c:v>
                </c:pt>
                <c:pt idx="9">
                  <c:v>96.749461254352738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C-48D9-96D1-368F515E12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Graduate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_(* #,##0.00_);_(* \(#,##0.00\);_(* "-"??_);_(@_)</c:formatCode>
                <c:ptCount val="10"/>
                <c:pt idx="0">
                  <c:v>85.817662866062435</c:v>
                </c:pt>
                <c:pt idx="1">
                  <c:v>85.35884129713881</c:v>
                </c:pt>
                <c:pt idx="2">
                  <c:v>87.811307911463032</c:v>
                </c:pt>
                <c:pt idx="3">
                  <c:v>87.377205769603535</c:v>
                </c:pt>
                <c:pt idx="4">
                  <c:v>87.650407959317562</c:v>
                </c:pt>
                <c:pt idx="5">
                  <c:v>84.468557074481183</c:v>
                </c:pt>
                <c:pt idx="6">
                  <c:v>83.80192366320945</c:v>
                </c:pt>
                <c:pt idx="7">
                  <c:v>82.66800205477459</c:v>
                </c:pt>
                <c:pt idx="8">
                  <c:v>79.794429828960105</c:v>
                </c:pt>
                <c:pt idx="9">
                  <c:v>77.8072705963408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0C-48D9-96D1-368F515E1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3496776"/>
        <c:axId val="463494152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U.S. Average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2540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forward val="0.5"/>
            <c:backward val="0.5"/>
            <c:dispRSqr val="0"/>
            <c:dispEq val="0"/>
          </c:trendline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0C-48D9-96D1-368F515E1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"/>
          <c:y val="0.30427575115998984"/>
          <c:w val="0.11228688700413826"/>
          <c:h val="0.462202777925981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082" y="177752"/>
            <a:ext cx="9674518" cy="1041448"/>
          </a:xfrm>
        </p:spPr>
        <p:txBody>
          <a:bodyPr/>
          <a:lstStyle/>
          <a:p>
            <a:r>
              <a:rPr lang="en-US" dirty="0"/>
              <a:t>Ohio below national average in degrees granted per capita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3370168"/>
              </p:ext>
            </p:extLst>
          </p:nvPr>
        </p:nvGraphicFramePr>
        <p:xfrm>
          <a:off x="1310888" y="1376760"/>
          <a:ext cx="10372725" cy="2280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27291" y="4234683"/>
            <a:ext cx="5681663" cy="1894847"/>
          </a:xfrm>
        </p:spPr>
        <p:txBody>
          <a:bodyPr/>
          <a:lstStyle/>
          <a:p>
            <a:r>
              <a:rPr lang="en-US" sz="1400" dirty="0"/>
              <a:t>On a per-capita basis, Ohio was below the national average in granting associate, bachelor, and graduate degrees in 2022.</a:t>
            </a:r>
          </a:p>
          <a:p>
            <a:r>
              <a:rPr lang="en-US" sz="1400" dirty="0"/>
              <a:t>In 2022, the number of associate degrees granted per capita was 2.1% below the national average. This is 11.6 percentage points higher than in 2021, when Ohio was 13.7% below the national average. 2022 marks the first time in at least </a:t>
            </a:r>
            <a:r>
              <a:rPr lang="en-US" sz="1400"/>
              <a:t>a decade that </a:t>
            </a:r>
            <a:r>
              <a:rPr lang="en-US" sz="1400" dirty="0"/>
              <a:t>Ohio’s index of associate degrees granted per capita was higher than its index of bachelor degrees granted per capita. 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269597" y="3973073"/>
            <a:ext cx="4205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National Center for Education Statistics; U.S. Census Bureau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3269" y="3596828"/>
            <a:ext cx="10312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*This index compares degrees granted by Ohio’s colleges and universities to the national average on a per-capita basis. An index score of 105 indicates that Ohio is 5% above the national average; an index score of 95 indicates that Ohio is 5% below the national average.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08954" y="3996938"/>
            <a:ext cx="5080000" cy="2122744"/>
          </a:xfrm>
        </p:spPr>
        <p:txBody>
          <a:bodyPr/>
          <a:lstStyle/>
          <a:p>
            <a:r>
              <a:rPr lang="en-US" sz="1400" dirty="0"/>
              <a:t>In 2022, the number of bachelor degrees granted per capita in Ohio continued to decline, falling 3.3% below the national average. This is 5.6 percentage points lower than the decade high in 2017, when Ohio was 2.3% above the national average. </a:t>
            </a:r>
          </a:p>
          <a:p>
            <a:r>
              <a:rPr lang="en-US" sz="1400" dirty="0"/>
              <a:t>In 2022, the number of graduate degrees granted per capita was 22.2% below the national average, continuing an overall move away from the national average over the last decade.</a:t>
            </a:r>
          </a:p>
          <a:p>
            <a:r>
              <a:rPr lang="en-US" sz="1400" dirty="0"/>
              <a:t>On a per-capita basis, Ohio ranked 30</a:t>
            </a:r>
            <a:r>
              <a:rPr lang="en-US" sz="1400" baseline="30000" dirty="0"/>
              <a:t>th</a:t>
            </a:r>
            <a:r>
              <a:rPr lang="en-US" sz="1400" dirty="0"/>
              <a:t> in the nation in 2022 when aggregating all postsecondary degrees granted.</a:t>
            </a:r>
          </a:p>
        </p:txBody>
      </p:sp>
    </p:spTree>
    <p:extLst>
      <p:ext uri="{BB962C8B-B14F-4D97-AF65-F5344CB8AC3E}">
        <p14:creationId xmlns:p14="http://schemas.microsoft.com/office/powerpoint/2010/main" val="183384865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1270</TotalTime>
  <Words>285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below national average in degrees granted per capita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Glover</dc:creator>
  <cp:lastModifiedBy>Linda Bayer</cp:lastModifiedBy>
  <cp:revision>48</cp:revision>
  <cp:lastPrinted>2022-05-16T19:03:05Z</cp:lastPrinted>
  <dcterms:created xsi:type="dcterms:W3CDTF">2022-07-27T18:09:34Z</dcterms:created>
  <dcterms:modified xsi:type="dcterms:W3CDTF">2024-08-07T19:27:56Z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