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8"/>
  </p:notesMasterIdLst>
  <p:handoutMasterIdLst>
    <p:handoutMasterId r:id="rId9"/>
  </p:handoutMasterIdLst>
  <p:sldIdLst>
    <p:sldId id="256" r:id="rId2"/>
    <p:sldId id="265" r:id="rId3"/>
    <p:sldId id="280" r:id="rId4"/>
    <p:sldId id="281" r:id="rId5"/>
    <p:sldId id="283" r:id="rId6"/>
    <p:sldId id="279" r:id="rId7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 Makela" initials="EPM" lastIdx="1" clrIdx="0">
    <p:extLst>
      <p:ext uri="{19B8F6BF-5375-455C-9EA6-DF929625EA0E}">
        <p15:presenceInfo xmlns:p15="http://schemas.microsoft.com/office/powerpoint/2012/main" userId="Eric Makela" providerId="None"/>
      </p:ext>
    </p:extLst>
  </p:cmAuthor>
  <p:cmAuthor id="2" name="Melaney Carter" initials="MAC" lastIdx="3" clrIdx="1">
    <p:extLst>
      <p:ext uri="{19B8F6BF-5375-455C-9EA6-DF929625EA0E}">
        <p15:presenceInfo xmlns:p15="http://schemas.microsoft.com/office/powerpoint/2012/main" userId="Melaney Carter" providerId="None"/>
      </p:ext>
    </p:extLst>
  </p:cmAuthor>
  <p:cmAuthor id="3" name="Ross Miller" initials="RM" lastIdx="1" clrIdx="2">
    <p:extLst>
      <p:ext uri="{19B8F6BF-5375-455C-9EA6-DF929625EA0E}">
        <p15:presenceInfo xmlns:p15="http://schemas.microsoft.com/office/powerpoint/2012/main" userId="Ross Miller" providerId="None"/>
      </p:ext>
    </p:extLst>
  </p:cmAuthor>
  <p:cmAuthor id="4" name="Linda Bayer" initials="LB" lastIdx="1" clrIdx="3">
    <p:extLst>
      <p:ext uri="{19B8F6BF-5375-455C-9EA6-DF929625EA0E}">
        <p15:presenceInfo xmlns:p15="http://schemas.microsoft.com/office/powerpoint/2012/main" userId="S-1-5-21-842925246-562591055-725345543-264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6" autoAdjust="0"/>
    <p:restoredTop sz="75976" autoAdjust="0"/>
  </p:normalViewPr>
  <p:slideViewPr>
    <p:cSldViewPr>
      <p:cViewPr varScale="1">
        <p:scale>
          <a:sx n="110" d="100"/>
          <a:sy n="110" d="100"/>
        </p:scale>
        <p:origin x="49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Ohio and United States Employment Growth Rates</a:t>
            </a:r>
          </a:p>
        </c:rich>
      </c:tx>
      <c:layout>
        <c:manualLayout>
          <c:xMode val="edge"/>
          <c:yMode val="edge"/>
          <c:x val="0.26394857667584942"/>
          <c:y val="2.6315789473684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U.S.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Sheet1!$B$2:$B$21</c:f>
              <c:numCache>
                <c:formatCode>0.00000</c:formatCode>
                <c:ptCount val="20"/>
                <c:pt idx="0">
                  <c:v>1.1041203099823482E-2</c:v>
                </c:pt>
                <c:pt idx="1">
                  <c:v>1.7181582921627969E-2</c:v>
                </c:pt>
                <c:pt idx="2">
                  <c:v>1.7920959763640276E-2</c:v>
                </c:pt>
                <c:pt idx="3">
                  <c:v>1.1331403232308412E-2</c:v>
                </c:pt>
                <c:pt idx="4">
                  <c:v>-5.4862626013726379E-3</c:v>
                </c:pt>
                <c:pt idx="5">
                  <c:v>-4.3199440331137429E-2</c:v>
                </c:pt>
                <c:pt idx="6">
                  <c:v>-7.243175725079265E-3</c:v>
                </c:pt>
                <c:pt idx="7">
                  <c:v>1.203728566496598E-2</c:v>
                </c:pt>
                <c:pt idx="8">
                  <c:v>1.7003502281789595E-2</c:v>
                </c:pt>
                <c:pt idx="9">
                  <c:v>1.6443420768204486E-2</c:v>
                </c:pt>
                <c:pt idx="10">
                  <c:v>1.8890754823522427E-2</c:v>
                </c:pt>
                <c:pt idx="11">
                  <c:v>2.0764508165453943E-2</c:v>
                </c:pt>
                <c:pt idx="12">
                  <c:v>1.7705042870036047E-2</c:v>
                </c:pt>
                <c:pt idx="13">
                  <c:v>1.574115772335194E-2</c:v>
                </c:pt>
                <c:pt idx="14">
                  <c:v>1.569502138369927E-2</c:v>
                </c:pt>
                <c:pt idx="15">
                  <c:v>1.3404249603782281E-2</c:v>
                </c:pt>
                <c:pt idx="16">
                  <c:v>-5.7771828447224727E-2</c:v>
                </c:pt>
                <c:pt idx="17">
                  <c:v>2.8828435992291679E-2</c:v>
                </c:pt>
                <c:pt idx="18">
                  <c:v>4.262227842909394E-2</c:v>
                </c:pt>
                <c:pt idx="19">
                  <c:v>2.3151062155782887E-2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67-450A-A28F-3BF622BB15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Ohio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Sheet1!$C$2:$C$21</c:f>
              <c:numCache>
                <c:formatCode>0.00000</c:formatCode>
                <c:ptCount val="20"/>
                <c:pt idx="0">
                  <c:v>1.9823625314954185E-3</c:v>
                </c:pt>
                <c:pt idx="1">
                  <c:v>3.4021781336093238E-3</c:v>
                </c:pt>
                <c:pt idx="2">
                  <c:v>1.5847568503879472E-3</c:v>
                </c:pt>
                <c:pt idx="3">
                  <c:v>-1.5454528728866546E-3</c:v>
                </c:pt>
                <c:pt idx="4">
                  <c:v>-1.201422543256736E-2</c:v>
                </c:pt>
                <c:pt idx="5">
                  <c:v>-5.3956767443161691E-2</c:v>
                </c:pt>
                <c:pt idx="6">
                  <c:v>-7.1760902137054661E-3</c:v>
                </c:pt>
                <c:pt idx="7">
                  <c:v>1.4277204130262122E-2</c:v>
                </c:pt>
                <c:pt idx="8">
                  <c:v>1.8344133596977397E-2</c:v>
                </c:pt>
                <c:pt idx="9">
                  <c:v>1.2534604737004074E-2</c:v>
                </c:pt>
                <c:pt idx="10">
                  <c:v>1.4638869902027674E-2</c:v>
                </c:pt>
                <c:pt idx="11">
                  <c:v>1.4914201238795721E-2</c:v>
                </c:pt>
                <c:pt idx="12">
                  <c:v>1.0601814293089484E-2</c:v>
                </c:pt>
                <c:pt idx="13">
                  <c:v>8.1735418073012323E-3</c:v>
                </c:pt>
                <c:pt idx="14">
                  <c:v>6.6414520711559621E-3</c:v>
                </c:pt>
                <c:pt idx="15">
                  <c:v>5.824614388954652E-3</c:v>
                </c:pt>
                <c:pt idx="16">
                  <c:v>-5.9302949061662225E-2</c:v>
                </c:pt>
                <c:pt idx="17">
                  <c:v>2.3597811217510145E-2</c:v>
                </c:pt>
                <c:pt idx="18">
                  <c:v>2.7341574785610945E-2</c:v>
                </c:pt>
                <c:pt idx="19">
                  <c:v>1.5158906535132965E-2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67-450A-A28F-3BF622BB15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8983816"/>
        <c:axId val="528987424"/>
      </c:lineChart>
      <c:catAx>
        <c:axId val="528983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7424"/>
        <c:crosses val="autoZero"/>
        <c:auto val="1"/>
        <c:lblAlgn val="ctr"/>
        <c:lblOffset val="100"/>
        <c:tickLblSkip val="1"/>
        <c:noMultiLvlLbl val="0"/>
      </c:catAx>
      <c:valAx>
        <c:axId val="528987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381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62" b="0" i="0" u="none" strike="noStrike" kern="1200" spc="0" baseline="0" dirty="0">
                <a:solidFill>
                  <a:prstClr val="black"/>
                </a:solidFill>
              </a:rPr>
              <a:t>Ohio and United States Average Annual Unemployment Rates</a:t>
            </a:r>
          </a:p>
        </c:rich>
      </c:tx>
      <c:layout>
        <c:manualLayout>
          <c:xMode val="edge"/>
          <c:yMode val="edge"/>
          <c:x val="0.21252525252525256"/>
          <c:y val="2.63157894736842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U.S.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5.5E-2</c:v>
                </c:pt>
                <c:pt idx="1">
                  <c:v>5.0999999999999997E-2</c:v>
                </c:pt>
                <c:pt idx="2">
                  <c:v>4.5999999999999999E-2</c:v>
                </c:pt>
                <c:pt idx="3">
                  <c:v>4.5999999999999999E-2</c:v>
                </c:pt>
                <c:pt idx="4">
                  <c:v>5.7999999999999996E-2</c:v>
                </c:pt>
                <c:pt idx="5">
                  <c:v>9.3000000000000013E-2</c:v>
                </c:pt>
                <c:pt idx="6">
                  <c:v>9.6000000000000002E-2</c:v>
                </c:pt>
                <c:pt idx="7">
                  <c:v>8.900000000000001E-2</c:v>
                </c:pt>
                <c:pt idx="8">
                  <c:v>8.1000000000000003E-2</c:v>
                </c:pt>
                <c:pt idx="9">
                  <c:v>7.400000000000001E-2</c:v>
                </c:pt>
                <c:pt idx="10">
                  <c:v>6.2000000000000006E-2</c:v>
                </c:pt>
                <c:pt idx="11">
                  <c:v>5.2999999999999999E-2</c:v>
                </c:pt>
                <c:pt idx="12">
                  <c:v>4.9000000000000002E-2</c:v>
                </c:pt>
                <c:pt idx="13">
                  <c:v>4.4000000000000004E-2</c:v>
                </c:pt>
                <c:pt idx="14">
                  <c:v>3.9E-2</c:v>
                </c:pt>
                <c:pt idx="15">
                  <c:v>3.7000000000000005E-2</c:v>
                </c:pt>
                <c:pt idx="16">
                  <c:v>8.1000000000000003E-2</c:v>
                </c:pt>
                <c:pt idx="17">
                  <c:v>5.2999999999999999E-2</c:v>
                </c:pt>
                <c:pt idx="18">
                  <c:v>3.6000000000000004E-2</c:v>
                </c:pt>
                <c:pt idx="19">
                  <c:v>3.6000000000000004E-2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67-450A-A28F-3BF622BB15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Ohio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  <c:pt idx="14">
                  <c:v>2018</c:v>
                </c:pt>
                <c:pt idx="15">
                  <c:v>2019</c:v>
                </c:pt>
                <c:pt idx="16">
                  <c:v>2020</c:v>
                </c:pt>
                <c:pt idx="17">
                  <c:v>2021</c:v>
                </c:pt>
                <c:pt idx="18">
                  <c:v>2022</c:v>
                </c:pt>
                <c:pt idx="19">
                  <c:v>2023</c:v>
                </c:pt>
              </c:numCache>
            </c:numRef>
          </c:cat>
          <c:val>
            <c:numRef>
              <c:f>Sheet1!$C$2:$C$21</c:f>
              <c:numCache>
                <c:formatCode>General</c:formatCode>
                <c:ptCount val="20"/>
                <c:pt idx="0">
                  <c:v>6.3E-2</c:v>
                </c:pt>
                <c:pt idx="1">
                  <c:v>5.9000000000000004E-2</c:v>
                </c:pt>
                <c:pt idx="2">
                  <c:v>5.4000000000000006E-2</c:v>
                </c:pt>
                <c:pt idx="3">
                  <c:v>5.5999999999999994E-2</c:v>
                </c:pt>
                <c:pt idx="4">
                  <c:v>6.6000000000000003E-2</c:v>
                </c:pt>
                <c:pt idx="5">
                  <c:v>0.10199999999999999</c:v>
                </c:pt>
                <c:pt idx="6">
                  <c:v>0.10300000000000001</c:v>
                </c:pt>
                <c:pt idx="7">
                  <c:v>8.8000000000000009E-2</c:v>
                </c:pt>
                <c:pt idx="8">
                  <c:v>7.400000000000001E-2</c:v>
                </c:pt>
                <c:pt idx="9">
                  <c:v>7.4999999999999997E-2</c:v>
                </c:pt>
                <c:pt idx="10">
                  <c:v>5.7999999999999996E-2</c:v>
                </c:pt>
                <c:pt idx="11">
                  <c:v>0.05</c:v>
                </c:pt>
                <c:pt idx="12">
                  <c:v>0.05</c:v>
                </c:pt>
                <c:pt idx="13">
                  <c:v>0.05</c:v>
                </c:pt>
                <c:pt idx="14">
                  <c:v>4.4999999999999998E-2</c:v>
                </c:pt>
                <c:pt idx="15">
                  <c:v>4.2000000000000003E-2</c:v>
                </c:pt>
                <c:pt idx="16">
                  <c:v>8.199999999999999E-2</c:v>
                </c:pt>
                <c:pt idx="17">
                  <c:v>5.0999999999999997E-2</c:v>
                </c:pt>
                <c:pt idx="18">
                  <c:v>0.04</c:v>
                </c:pt>
                <c:pt idx="19">
                  <c:v>3.5000000000000003E-2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67-450A-A28F-3BF622BB15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8983816"/>
        <c:axId val="528987424"/>
      </c:lineChart>
      <c:catAx>
        <c:axId val="528983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7424"/>
        <c:crosses val="autoZero"/>
        <c:auto val="1"/>
        <c:lblAlgn val="ctr"/>
        <c:lblOffset val="100"/>
        <c:tickLblSkip val="1"/>
        <c:noMultiLvlLbl val="0"/>
      </c:catAx>
      <c:valAx>
        <c:axId val="528987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381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Ohio Employment Growth Rate by Metropolitan Statistical Areas (MSAs)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2020-2023 Employment Growth Rate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Sheet1!$A$2:$A$13</c:f>
              <c:strCache>
                <c:ptCount val="12"/>
                <c:pt idx="0">
                  <c:v>Statewide</c:v>
                </c:pt>
                <c:pt idx="1">
                  <c:v>Cincinnati</c:v>
                </c:pt>
                <c:pt idx="2">
                  <c:v>Columbus</c:v>
                </c:pt>
                <c:pt idx="3">
                  <c:v>Cleveland-
Elyria</c:v>
                </c:pt>
                <c:pt idx="4">
                  <c:v>Springfield</c:v>
                </c:pt>
                <c:pt idx="5">
                  <c:v>Akron</c:v>
                </c:pt>
                <c:pt idx="6">
                  <c:v>Toledo</c:v>
                </c:pt>
                <c:pt idx="7">
                  <c:v>Canton-
Massillon</c:v>
                </c:pt>
                <c:pt idx="8">
                  <c:v>Weirton-
Steubenville</c:v>
                </c:pt>
                <c:pt idx="9">
                  <c:v>Youngstown-
Warren-
Boardman</c:v>
                </c:pt>
                <c:pt idx="10">
                  <c:v>Lima</c:v>
                </c:pt>
                <c:pt idx="11">
                  <c:v>Mansfield</c:v>
                </c:pt>
              </c:strCache>
            </c:strRef>
          </c:cat>
          <c:val>
            <c:numRef>
              <c:f>Sheet1!$B$2:$B$13</c:f>
              <c:numCache>
                <c:formatCode>0.0%</c:formatCode>
                <c:ptCount val="12"/>
                <c:pt idx="0">
                  <c:v>8.7856747003056002E-3</c:v>
                </c:pt>
                <c:pt idx="1">
                  <c:v>2.5403993562051141E-2</c:v>
                </c:pt>
                <c:pt idx="2">
                  <c:v>2.4596092199089092E-2</c:v>
                </c:pt>
                <c:pt idx="3">
                  <c:v>1.7512717759008201E-2</c:v>
                </c:pt>
                <c:pt idx="4">
                  <c:v>9.5847013329624087E-3</c:v>
                </c:pt>
                <c:pt idx="5">
                  <c:v>3.9716138907357479E-3</c:v>
                </c:pt>
                <c:pt idx="6">
                  <c:v>-6.3503487183943497E-3</c:v>
                </c:pt>
                <c:pt idx="7">
                  <c:v>-1.2244866818797884E-2</c:v>
                </c:pt>
                <c:pt idx="8">
                  <c:v>-1.4000015258789023E-2</c:v>
                </c:pt>
                <c:pt idx="9">
                  <c:v>-1.7979503841151878E-2</c:v>
                </c:pt>
                <c:pt idx="10">
                  <c:v>-1.8828404300137547E-2</c:v>
                </c:pt>
                <c:pt idx="11">
                  <c:v>-2.1276639701848565E-2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DF-49DF-AFBB-9B70A037CA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654604719"/>
        <c:axId val="1514201887"/>
      </c:barChart>
      <c:catAx>
        <c:axId val="16546047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b" anchorCtr="0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4201887"/>
        <c:crosses val="autoZero"/>
        <c:auto val="1"/>
        <c:lblAlgn val="ctr"/>
        <c:lblOffset val="100"/>
        <c:tickLblSkip val="1"/>
        <c:noMultiLvlLbl val="0"/>
      </c:catAx>
      <c:valAx>
        <c:axId val="15142018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46047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568727118476583"/>
          <c:y val="0.85433362496354626"/>
          <c:w val="0.57160640043961441"/>
          <c:h val="9.47404491105278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Ohio and United States Employment by Economic Sector, 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6879098790337158E-2"/>
          <c:y val="0.19313613758806464"/>
          <c:w val="0.87269372320195515"/>
          <c:h val="0.531553805774278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U.S.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Goods production</c:v>
                </c:pt>
                <c:pt idx="1">
                  <c:v>Government</c:v>
                </c:pt>
                <c:pt idx="2">
                  <c:v>Trade, transportation, &amp; utilities</c:v>
                </c:pt>
                <c:pt idx="3">
                  <c:v>Education &amp; health services</c:v>
                </c:pt>
                <c:pt idx="4">
                  <c:v>Professional &amp; business services</c:v>
                </c:pt>
                <c:pt idx="5">
                  <c:v>Other services</c:v>
                </c:pt>
              </c:strCache>
            </c:strRef>
          </c:cat>
          <c:val>
            <c:numRef>
              <c:f>Sheet1!$B$2:$B$7</c:f>
              <c:numCache>
                <c:formatCode>0.0%</c:formatCode>
                <c:ptCount val="6"/>
                <c:pt idx="0">
                  <c:v>0.13840267285563623</c:v>
                </c:pt>
                <c:pt idx="1">
                  <c:v>0.14598989225840839</c:v>
                </c:pt>
                <c:pt idx="2">
                  <c:v>0.18485452353916076</c:v>
                </c:pt>
                <c:pt idx="3">
                  <c:v>0.16239469096710496</c:v>
                </c:pt>
                <c:pt idx="4">
                  <c:v>0.1463615634791523</c:v>
                </c:pt>
                <c:pt idx="5">
                  <c:v>0.22199665690053733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67-450A-A28F-3BF622BB15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Ohio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Goods production</c:v>
                </c:pt>
                <c:pt idx="1">
                  <c:v>Government</c:v>
                </c:pt>
                <c:pt idx="2">
                  <c:v>Trade, transportation, &amp; utilities</c:v>
                </c:pt>
                <c:pt idx="3">
                  <c:v>Education &amp; health services</c:v>
                </c:pt>
                <c:pt idx="4">
                  <c:v>Professional &amp; business services</c:v>
                </c:pt>
                <c:pt idx="5">
                  <c:v>Other services</c:v>
                </c:pt>
              </c:strCache>
            </c:strRef>
          </c:cat>
          <c:val>
            <c:numRef>
              <c:f>Sheet1!$C$2:$C$7</c:f>
              <c:numCache>
                <c:formatCode>0.0%</c:formatCode>
                <c:ptCount val="6"/>
                <c:pt idx="0">
                  <c:v>0.16655987016010079</c:v>
                </c:pt>
                <c:pt idx="1">
                  <c:v>0.13882955946095024</c:v>
                </c:pt>
                <c:pt idx="2">
                  <c:v>0.18806066360324403</c:v>
                </c:pt>
                <c:pt idx="3">
                  <c:v>0.16696923889862036</c:v>
                </c:pt>
                <c:pt idx="4">
                  <c:v>0.13201267429087638</c:v>
                </c:pt>
                <c:pt idx="5">
                  <c:v>0.20756799358620825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67-450A-A28F-3BF622BB156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528983816"/>
        <c:axId val="528987424"/>
      </c:barChart>
      <c:catAx>
        <c:axId val="528983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7424"/>
        <c:crosses val="autoZero"/>
        <c:auto val="1"/>
        <c:lblAlgn val="ctr"/>
        <c:lblOffset val="100"/>
        <c:noMultiLvlLbl val="0"/>
      </c:catAx>
      <c:valAx>
        <c:axId val="528987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3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 userDrawn="1"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Ohio Labor Market</a:t>
            </a:r>
          </a:p>
        </p:txBody>
      </p:sp>
    </p:spTree>
    <p:extLst>
      <p:ext uri="{BB962C8B-B14F-4D97-AF65-F5344CB8AC3E}">
        <p14:creationId xmlns:p14="http://schemas.microsoft.com/office/powerpoint/2010/main" val="1633059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10668000" cy="1143000"/>
          </a:xfrm>
        </p:spPr>
        <p:txBody>
          <a:bodyPr/>
          <a:lstStyle/>
          <a:p>
            <a:r>
              <a:rPr lang="en-US" dirty="0"/>
              <a:t>Ohio employment growth rebounds from COVID-19 pandemic, but slower than the national pace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14161268"/>
              </p:ext>
            </p:extLst>
          </p:nvPr>
        </p:nvGraphicFramePr>
        <p:xfrm>
          <a:off x="1209675" y="1447800"/>
          <a:ext cx="10372725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09675" y="4078297"/>
            <a:ext cx="2514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U.S. Bureau of Labor Statistics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0484AD9F-3282-290D-64A0-523459728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19200" y="4343400"/>
            <a:ext cx="10372725" cy="1752600"/>
          </a:xfrm>
        </p:spPr>
        <p:txBody>
          <a:bodyPr/>
          <a:lstStyle/>
          <a:p>
            <a:r>
              <a:rPr lang="en-US" sz="2000" dirty="0"/>
              <a:t>After the decline caused by the COVID-19 pandemic in 2020, both Ohio and the U.S. showed a recovery in employment growth rates.</a:t>
            </a:r>
          </a:p>
          <a:p>
            <a:r>
              <a:rPr lang="en-US" sz="2000" dirty="0"/>
              <a:t>Except for 2010-2012, the pace of employment growth in Ohio trailed behind the national average and continues in the post-pandemic era.</a:t>
            </a:r>
          </a:p>
          <a:p>
            <a:pPr lvl="1"/>
            <a:r>
              <a:rPr lang="en-US" sz="1600" dirty="0"/>
              <a:t>Over the past three years, the average employment growth rate was 2.2% in Ohio and 3.2% in the U.S. 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marL="342900" lvl="1" indent="0">
              <a:buNone/>
            </a:pPr>
            <a:endParaRPr lang="en-US" sz="1600" dirty="0"/>
          </a:p>
          <a:p>
            <a:pPr marL="342900" lvl="1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57020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Ohio’s unemployment rate has been falling recently, largely mirroring the U.S. rate  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31828705"/>
              </p:ext>
            </p:extLst>
          </p:nvPr>
        </p:nvGraphicFramePr>
        <p:xfrm>
          <a:off x="1209675" y="1524000"/>
          <a:ext cx="10372725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19200" y="4157990"/>
            <a:ext cx="43632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Sources: Ohio Labor Market Information; U.S. Bureau of Labor Statistics</a:t>
            </a:r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720C4C7B-6477-C3CD-F815-10FE0D97D7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19200" y="4419600"/>
            <a:ext cx="10372725" cy="1752600"/>
          </a:xfrm>
        </p:spPr>
        <p:txBody>
          <a:bodyPr/>
          <a:lstStyle/>
          <a:p>
            <a:r>
              <a:rPr lang="en-US" sz="2000" dirty="0"/>
              <a:t>Ohio’s average annual unemployment rate has declined in recent years, spiking to 8.2% in 2020 and falling to 3.5% in 2023; corresponding U.S. figures were 8.1% and 3.6%. </a:t>
            </a:r>
          </a:p>
          <a:p>
            <a:pPr lvl="1"/>
            <a:r>
              <a:rPr lang="en-US" sz="1600" dirty="0"/>
              <a:t>In 2023, Ohio’s unemployment rate was at its lowest point in 48 years of recorded history.</a:t>
            </a:r>
          </a:p>
          <a:p>
            <a:r>
              <a:rPr lang="en-US" sz="2000" dirty="0"/>
              <a:t>Between 2004 and 2023, the annual unemployment rate averaged 6.2% in Ohio and 5.9% in the U.S.</a:t>
            </a:r>
          </a:p>
        </p:txBody>
      </p:sp>
    </p:spTree>
    <p:extLst>
      <p:ext uri="{BB962C8B-B14F-4D97-AF65-F5344CB8AC3E}">
        <p14:creationId xmlns:p14="http://schemas.microsoft.com/office/powerpoint/2010/main" val="1637524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/>
              <a:t>Ohio has a large labor market and a middling unemployment rate compared to neighboring states</a:t>
            </a:r>
          </a:p>
        </p:txBody>
      </p:sp>
      <p:graphicFrame>
        <p:nvGraphicFramePr>
          <p:cNvPr id="8" name="Content Placeholder 8">
            <a:extLst>
              <a:ext uri="{FF2B5EF4-FFF2-40B4-BE49-F238E27FC236}">
                <a16:creationId xmlns:a16="http://schemas.microsoft.com/office/drawing/2014/main" id="{EDE763B2-AB20-8A33-75F7-0EB26D769E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5922061"/>
              </p:ext>
            </p:extLst>
          </p:nvPr>
        </p:nvGraphicFramePr>
        <p:xfrm>
          <a:off x="1066800" y="1807083"/>
          <a:ext cx="6324600" cy="3243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8200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2108200">
                  <a:extLst>
                    <a:ext uri="{9D8B030D-6E8A-4147-A177-3AD203B41FA5}">
                      <a16:colId xmlns:a16="http://schemas.microsoft.com/office/drawing/2014/main" val="276735535"/>
                    </a:ext>
                  </a:extLst>
                </a:gridCol>
                <a:gridCol w="2108200">
                  <a:extLst>
                    <a:ext uri="{9D8B030D-6E8A-4147-A177-3AD203B41FA5}">
                      <a16:colId xmlns:a16="http://schemas.microsoft.com/office/drawing/2014/main" val="3254624081"/>
                    </a:ext>
                  </a:extLst>
                </a:gridCol>
              </a:tblGrid>
              <a:tr h="5486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Comparison</a:t>
                      </a:r>
                      <a:r>
                        <a:rPr lang="en-US" sz="1300" baseline="0" dirty="0"/>
                        <a:t> of 2023 Labor Market Indicators</a:t>
                      </a:r>
                      <a:endParaRPr lang="en-US" sz="13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35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35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solidFill>
                            <a:schemeClr val="bg1"/>
                          </a:solidFill>
                        </a:rPr>
                        <a:t>State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solidFill>
                            <a:schemeClr val="bg1"/>
                          </a:solidFill>
                        </a:rPr>
                        <a:t>Unemployment</a:t>
                      </a:r>
                    </a:p>
                    <a:p>
                      <a:pPr algn="ctr"/>
                      <a:r>
                        <a:rPr lang="en-US" sz="1300" b="1" dirty="0">
                          <a:solidFill>
                            <a:schemeClr val="bg1"/>
                          </a:solidFill>
                        </a:rPr>
                        <a:t>Rate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>
                          <a:solidFill>
                            <a:schemeClr val="bg1"/>
                          </a:solidFill>
                        </a:rPr>
                        <a:t>Civilian Labor Force Participants</a:t>
                      </a:r>
                      <a:r>
                        <a:rPr lang="en-US" sz="1300" b="1" baseline="0" dirty="0">
                          <a:solidFill>
                            <a:schemeClr val="bg1"/>
                          </a:solidFill>
                        </a:rPr>
                        <a:t> (in thousands)</a:t>
                      </a:r>
                      <a:endParaRPr lang="en-US" sz="13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859391"/>
                  </a:ext>
                </a:extLst>
              </a:tr>
              <a:tr h="3272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Ohio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5,787.0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54347070"/>
                  </a:ext>
                </a:extLst>
              </a:tr>
              <a:tr h="3272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Indiana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3,401.4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3272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Kentucky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2,026.3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3272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Michigan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5,007.9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3272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Pennsylvania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6,518.3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  <a:tr h="3272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West Virginia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785.6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3095002"/>
                  </a:ext>
                </a:extLst>
              </a:tr>
            </a:tbl>
          </a:graphicData>
        </a:graphic>
      </p:graphicFrame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715D90B5-55EB-2782-E188-607E3BCA55DF}"/>
              </a:ext>
            </a:extLst>
          </p:cNvPr>
          <p:cNvSpPr txBox="1">
            <a:spLocks/>
          </p:cNvSpPr>
          <p:nvPr/>
        </p:nvSpPr>
        <p:spPr>
          <a:xfrm>
            <a:off x="7543800" y="1676400"/>
            <a:ext cx="4267200" cy="4495800"/>
          </a:xfrm>
          <a:prstGeom prst="rect">
            <a:avLst/>
          </a:prstGeom>
        </p:spPr>
        <p:txBody>
          <a:bodyPr/>
          <a:lstStyle>
            <a:lvl1pPr marL="341313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Pct val="5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25571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430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18859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6pPr>
            <a:lvl7pPr marL="22288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7pPr>
            <a:lvl8pPr marL="25717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8pPr>
            <a:lvl9pPr marL="2914650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15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Ohio has a larger labor force than neighboring states except Pennsylvania.</a:t>
            </a:r>
          </a:p>
          <a:p>
            <a:r>
              <a:rPr lang="en-US" dirty="0"/>
              <a:t>Ohio’s unemployment rate in 2023 was higher than Indiana and Pennsylvania, but lower than other neighbors.</a:t>
            </a:r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972541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88A12DC3-EC96-5637-1AB2-34AE1AB994D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38247749"/>
              </p:ext>
            </p:extLst>
          </p:nvPr>
        </p:nvGraphicFramePr>
        <p:xfrm>
          <a:off x="1209675" y="1600200"/>
          <a:ext cx="1037272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/>
              <a:t>Ohio’s MSAs showed employment growth in larger areas and declines in smaller areas in recent years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0484AD9F-3282-290D-64A0-523459728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19200" y="4675186"/>
            <a:ext cx="10372725" cy="1420813"/>
          </a:xfrm>
        </p:spPr>
        <p:txBody>
          <a:bodyPr/>
          <a:lstStyle/>
          <a:p>
            <a:r>
              <a:rPr lang="en-US" sz="2000" dirty="0"/>
              <a:t>Between 2020 and 2023, employment increased in most of Ohio’s larger MSAs but decreased in smaller MSAs.</a:t>
            </a:r>
          </a:p>
          <a:p>
            <a:r>
              <a:rPr lang="en-US" sz="2000" dirty="0"/>
              <a:t>In 2023, every Ohio MSA had an increase in employment, except for Weirton-Steubenville.</a:t>
            </a:r>
            <a:endParaRPr lang="en-US" sz="1600" dirty="0"/>
          </a:p>
          <a:p>
            <a:pPr marL="342900" lvl="1" indent="0">
              <a:buNone/>
            </a:pPr>
            <a:endParaRPr lang="en-US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1D189A-3200-A89C-C56C-006BE84AFDD8}"/>
              </a:ext>
            </a:extLst>
          </p:cNvPr>
          <p:cNvSpPr txBox="1"/>
          <p:nvPr/>
        </p:nvSpPr>
        <p:spPr>
          <a:xfrm>
            <a:off x="1219200" y="4247683"/>
            <a:ext cx="43632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Sources: Ohio Labor Market Information; U.S. Bureau of Labor Statistics</a:t>
            </a:r>
          </a:p>
        </p:txBody>
      </p:sp>
    </p:spTree>
    <p:extLst>
      <p:ext uri="{BB962C8B-B14F-4D97-AF65-F5344CB8AC3E}">
        <p14:creationId xmlns:p14="http://schemas.microsoft.com/office/powerpoint/2010/main" val="1512754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Ohio’s employment mix was more concentrated in goods production than the national average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59151529"/>
              </p:ext>
            </p:extLst>
          </p:nvPr>
        </p:nvGraphicFramePr>
        <p:xfrm>
          <a:off x="1209675" y="1524000"/>
          <a:ext cx="10372725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1" y="4724400"/>
            <a:ext cx="10287000" cy="1371600"/>
          </a:xfrm>
        </p:spPr>
        <p:txBody>
          <a:bodyPr/>
          <a:lstStyle/>
          <a:p>
            <a:r>
              <a:rPr lang="en-US" sz="2000" dirty="0"/>
              <a:t>Goods production includes manufacturing, construction, and natural resource extraction (e.g., mining and logging) companies.</a:t>
            </a:r>
          </a:p>
          <a:p>
            <a:r>
              <a:rPr lang="en-US" sz="2000" dirty="0"/>
              <a:t>Goods production accounted for 16.7% of Ohio’s 2023 employment; the corresponding U.S. figure was 13.8%.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09675" y="4419600"/>
            <a:ext cx="436322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Sources: Ohio Labor Market Information; U.S. Bureau of Labor Statistics</a:t>
            </a:r>
          </a:p>
        </p:txBody>
      </p:sp>
    </p:spTree>
    <p:extLst>
      <p:ext uri="{BB962C8B-B14F-4D97-AF65-F5344CB8AC3E}">
        <p14:creationId xmlns:p14="http://schemas.microsoft.com/office/powerpoint/2010/main" val="2521268988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3094</TotalTime>
  <Words>477</Words>
  <Application>Microsoft Office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Georgia</vt:lpstr>
      <vt:lpstr>Times New Roman</vt:lpstr>
      <vt:lpstr>Wingdings</vt:lpstr>
      <vt:lpstr>Layers</vt:lpstr>
      <vt:lpstr>Ohio Labor Market</vt:lpstr>
      <vt:lpstr>Ohio employment growth rebounds from COVID-19 pandemic, but slower than the national pace</vt:lpstr>
      <vt:lpstr>Ohio’s unemployment rate has been falling recently, largely mirroring the U.S. rate  </vt:lpstr>
      <vt:lpstr>Ohio has a large labor market and a middling unemployment rate compared to neighboring states</vt:lpstr>
      <vt:lpstr>Ohio’s MSAs showed employment growth in larger areas and declines in smaller areas in recent years</vt:lpstr>
      <vt:lpstr>Ohio’s employment mix was more concentrated in goods production than the national average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Eric Makela</dc:creator>
  <cp:lastModifiedBy>Linda Bayer</cp:lastModifiedBy>
  <cp:revision>97</cp:revision>
  <cp:lastPrinted>2022-05-16T19:03:05Z</cp:lastPrinted>
  <dcterms:created xsi:type="dcterms:W3CDTF">2022-06-16T19:50:28Z</dcterms:created>
  <dcterms:modified xsi:type="dcterms:W3CDTF">2024-09-17T12:33:10Z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