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lson Fox" initials="NF" lastIdx="4" clrIdx="0">
    <p:extLst>
      <p:ext uri="{19B8F6BF-5375-455C-9EA6-DF929625EA0E}">
        <p15:presenceInfo xmlns:p15="http://schemas.microsoft.com/office/powerpoint/2012/main" userId="Nelson Fo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>
        <p:scale>
          <a:sx n="100" d="100"/>
          <a:sy n="100" d="100"/>
        </p:scale>
        <p:origin x="8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GRF</a:t>
            </a:r>
            <a:r>
              <a:rPr lang="en-US" baseline="0" dirty="0">
                <a:solidFill>
                  <a:schemeClr val="tx1"/>
                </a:solidFill>
              </a:rPr>
              <a:t> Receipts from Spirituous Liquor Sales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Spirituous Liquor Gallonage Tax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FY 2019</c:v>
                </c:pt>
                <c:pt idx="1">
                  <c:v>FY 2020</c:v>
                </c:pt>
                <c:pt idx="2">
                  <c:v>FY 2021</c:v>
                </c:pt>
                <c:pt idx="3">
                  <c:v>FY 2022</c:v>
                </c:pt>
                <c:pt idx="4">
                  <c:v>FY 2023</c:v>
                </c:pt>
              </c:strCache>
            </c:strRef>
          </c:cat>
          <c:val>
            <c:numRef>
              <c:f>Sheet1!$B$2:$B$6</c:f>
              <c:numCache>
                <c:formatCode>"$"#,##0.0_);\("$"#,##0.0\)</c:formatCode>
                <c:ptCount val="5"/>
                <c:pt idx="0">
                  <c:v>50.2</c:v>
                </c:pt>
                <c:pt idx="1">
                  <c:v>53.4</c:v>
                </c:pt>
                <c:pt idx="2">
                  <c:v>57.6</c:v>
                </c:pt>
                <c:pt idx="3">
                  <c:v>57.9</c:v>
                </c:pt>
                <c:pt idx="4">
                  <c:v>57.3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Deferred Payments from JobsOhio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FY 2019</c:v>
                </c:pt>
                <c:pt idx="1">
                  <c:v>FY 2020</c:v>
                </c:pt>
                <c:pt idx="2">
                  <c:v>FY 2021</c:v>
                </c:pt>
                <c:pt idx="3">
                  <c:v>FY 2022</c:v>
                </c:pt>
                <c:pt idx="4">
                  <c:v>FY 2023</c:v>
                </c:pt>
              </c:strCache>
            </c:strRef>
          </c:cat>
          <c:val>
            <c:numRef>
              <c:f>Sheet1!$C$2:$C$6</c:f>
              <c:numCache>
                <c:formatCode>"$"#,##0.0_);\("$"#,##0.0\)</c:formatCode>
                <c:ptCount val="5"/>
                <c:pt idx="0">
                  <c:v>56.5</c:v>
                </c:pt>
                <c:pt idx="1">
                  <c:v>71.2</c:v>
                </c:pt>
                <c:pt idx="2">
                  <c:v>125.8</c:v>
                </c:pt>
                <c:pt idx="3">
                  <c:v>108.4</c:v>
                </c:pt>
                <c:pt idx="4">
                  <c:v>104.3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</a:rPr>
                  <a:t>Revenue</a:t>
                </a:r>
                <a:r>
                  <a:rPr lang="en-US" sz="1200" baseline="0" dirty="0">
                    <a:solidFill>
                      <a:schemeClr val="tx1"/>
                    </a:solidFill>
                  </a:rPr>
                  <a:t> (millions)</a:t>
                </a:r>
                <a:endParaRPr lang="en-US" sz="12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5.5555555555555558E-3"/>
              <c:y val="0.332346589122050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71536891221935"/>
          <c:y val="0.91460704412649185"/>
          <c:w val="0.77775444736074661"/>
          <c:h val="5.73621219561990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GRF receipts from spirituous liquor sales declined slightly in FY 2023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587080"/>
              </p:ext>
            </p:extLst>
          </p:nvPr>
        </p:nvGraphicFramePr>
        <p:xfrm>
          <a:off x="914400" y="1436295"/>
          <a:ext cx="6858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620000" y="1752600"/>
            <a:ext cx="4343400" cy="3810000"/>
          </a:xfrm>
        </p:spPr>
        <p:txBody>
          <a:bodyPr/>
          <a:lstStyle/>
          <a:p>
            <a:r>
              <a:rPr lang="en-US" sz="1300" dirty="0"/>
              <a:t>GRF receipts from the sale of spirituous liquor (more than 21% alcohol by volume) increased 51.5%, from $106.7 million in FY 2019 to $161.6 million in FY 2023. This includes:</a:t>
            </a:r>
          </a:p>
          <a:p>
            <a:pPr lvl="1"/>
            <a:r>
              <a:rPr lang="en-US" sz="1100" dirty="0"/>
              <a:t>Revenue from the spirituous liquor gallonage tax of $3.38 per gallon sold, and</a:t>
            </a:r>
          </a:p>
          <a:p>
            <a:pPr lvl="1"/>
            <a:r>
              <a:rPr lang="en-US" sz="1100" dirty="0"/>
              <a:t>A portion of liquor profits (“deferred payments”) remitted by JobsOhio, the state’s private nonprofit economic development corporation.</a:t>
            </a:r>
          </a:p>
          <a:p>
            <a:r>
              <a:rPr lang="en-US" sz="1300" dirty="0"/>
              <a:t>JobsOhio makes deferred payments to the state if liquor profits exceed an annual threshold of 3% growth under  the 25-year liquor franchise agreement with the state. </a:t>
            </a:r>
          </a:p>
          <a:p>
            <a:pPr lvl="1"/>
            <a:r>
              <a:rPr lang="en-US" sz="1100" dirty="0"/>
              <a:t>Deferred payments rose from $56.5 million in FY 2019 to $104.3 million in FY 2023. A total of $466.2 million was received over this time. </a:t>
            </a:r>
          </a:p>
          <a:p>
            <a:r>
              <a:rPr lang="en-US" sz="1300" dirty="0"/>
              <a:t>Total dollar sales of spirituous liquor reached an all-time high of $1.76 billion in FY 2023 with approximately 17.0 million gallons sold.</a:t>
            </a:r>
          </a:p>
          <a:p>
            <a:r>
              <a:rPr lang="en-US" sz="1300" dirty="0"/>
              <a:t>Between FY 2019 and FY 2023, gallonage sales rose by 14.1% while the value of liquor sales grew by 39.1%.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5847609"/>
            <a:ext cx="3886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Sources: Ohio Administrative Knowledge System; JobsOhio</a:t>
            </a:r>
          </a:p>
        </p:txBody>
      </p:sp>
    </p:spTree>
    <p:extLst>
      <p:ext uri="{BB962C8B-B14F-4D97-AF65-F5344CB8AC3E}">
        <p14:creationId xmlns:p14="http://schemas.microsoft.com/office/powerpoint/2010/main" val="1866540769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418</TotalTime>
  <Words>209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GRF receipts from spirituous liquor sales declined slightly in FY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GRF Receipts from Spirituous Liquor Sales Are Increasing</dc:title>
  <dc:creator>Shannon Pleiman</dc:creator>
  <cp:lastModifiedBy>Zach Gleim</cp:lastModifiedBy>
  <cp:revision>35</cp:revision>
  <cp:lastPrinted>2024-07-11T16:30:35Z</cp:lastPrinted>
  <dcterms:created xsi:type="dcterms:W3CDTF">2022-08-12T20:01:27Z</dcterms:created>
  <dcterms:modified xsi:type="dcterms:W3CDTF">2024-07-18T18:55:28Z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