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ey Carter" initials="MAC" lastIdx="4" clrIdx="0">
    <p:extLst>
      <p:ext uri="{19B8F6BF-5375-455C-9EA6-DF929625EA0E}">
        <p15:presenceInfo xmlns:p15="http://schemas.microsoft.com/office/powerpoint/2012/main" userId="Melaney Car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Education
$28.6B (43.5%)</cx:pt>
          <cx:pt idx="1">Utilities
$3.8B (5.8%)</cx:pt>
          <cx:pt idx="2">Environment and Housing
$7.1B (10.8%)</cx:pt>
          <cx:pt idx="3">Social Services
$7.0B (10.7%)</cx:pt>
          <cx:pt idx="4">Public Safety
$6.1B (9.3%)</cx:pt>
          <cx:pt idx="5">Administration
$6.2B (9.4%)</cx:pt>
          <cx:pt idx="6">Transportation
$3.2B (4.9%)</cx:pt>
          <cx:pt idx="7">Other
$3.7B (5.6%)</cx:pt>
        </cx:lvl>
      </cx:strDim>
      <cx:numDim type="size">
        <cx:f>Sheet1!$B$2:$B$9</cx:f>
        <cx:lvl ptCount="8" formatCode="General">
          <cx:pt idx="0">28.600000000000001</cx:pt>
          <cx:pt idx="1">3.7999999999999998</cx:pt>
          <cx:pt idx="2">7.0999999999999996</cx:pt>
          <cx:pt idx="3">7</cx:pt>
          <cx:pt idx="4">6.0999999999999996</cx:pt>
          <cx:pt idx="5">6.2000000000000002</cx:pt>
          <cx:pt idx="6">3.2000000000000002</cx:pt>
          <cx:pt idx="7">3.7000000000000002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 sz="1700"/>
            </a:pPr>
            <a:r>
              <a:rPr lang="en-US" sz="1700" dirty="0">
                <a:solidFill>
                  <a:schemeClr val="tx1"/>
                </a:solidFill>
              </a:rPr>
              <a:t>Areas of Local Government Spending in CY 2021 </a:t>
            </a:r>
          </a:p>
        </cx:rich>
      </cx:tx>
    </cx:title>
    <cx:plotArea>
      <cx:plotAreaRegion>
        <cx:series layoutId="treemap" uniqueId="{00000000-7554-4138-AC9B-920E9F59F2AA}" formatIdx="1">
          <cx:tx>
            <cx:txData>
              <cx:f>Sheet1!$B$1</cx:f>
              <cx:v>Value (B.)</cx:v>
            </cx:txData>
          </cx:tx>
          <cx:dataLabels>
            <cx:visibility seriesName="0" categoryName="1" value="0"/>
          </cx:dataLabels>
          <cx:dataId val="0"/>
          <cx:layoutPr>
            <cx:parentLabelLayout val="banner"/>
          </cx:layoutPr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bg1"/>
    </cs:fontRef>
    <cs:defRPr sz="1197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local government expenditures reached more than $65.7 billion in CY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057900" y="1600200"/>
            <a:ext cx="5494020" cy="4315531"/>
          </a:xfrm>
        </p:spPr>
        <p:txBody>
          <a:bodyPr/>
          <a:lstStyle/>
          <a:p>
            <a:endParaRPr lang="en-US" sz="1400" dirty="0"/>
          </a:p>
          <a:p>
            <a:r>
              <a:rPr lang="en-US" sz="1400" dirty="0"/>
              <a:t>Local government spending totaled more than $65.7 billion in CY 2021.</a:t>
            </a:r>
          </a:p>
          <a:p>
            <a:pPr lvl="1"/>
            <a:r>
              <a:rPr lang="en-US" sz="1200" dirty="0"/>
              <a:t>Of total spending, $55.1 billion (83.9%) was for services and government operations and $8.1 billion (12.3%) for capital outlays.</a:t>
            </a:r>
          </a:p>
          <a:p>
            <a:pPr lvl="1"/>
            <a:r>
              <a:rPr lang="en-US" sz="1200" dirty="0"/>
              <a:t>Local government payroll expenditures amounted to nearly $25.5 billion (38.8%).</a:t>
            </a:r>
          </a:p>
          <a:p>
            <a:r>
              <a:rPr lang="en-US" sz="1400" dirty="0"/>
              <a:t>Local governments collected $66.3 billion in CY 2021.</a:t>
            </a:r>
          </a:p>
          <a:p>
            <a:pPr lvl="1"/>
            <a:r>
              <a:rPr lang="en-US" sz="1200" dirty="0"/>
              <a:t>Local governments generated $40.9 billion (61.7%) from their own sources. This included $27.9 billion (42.1%) from property, income, sales, and other taxes, and $13.0 billion (19.6%) from service charges and miscellaneous revenues.</a:t>
            </a:r>
          </a:p>
          <a:p>
            <a:pPr lvl="1"/>
            <a:r>
              <a:rPr lang="en-US" sz="1200" dirty="0"/>
              <a:t>Governmental transfers, mainly from the state, accounted for $21.8 billion (32.9%) in revenue. Local government utilities generated $3.4 billion (5.1%). The remaining $0.2 billion (0.3%) came from other sources.</a:t>
            </a:r>
          </a:p>
          <a:p>
            <a:r>
              <a:rPr lang="en-US" sz="1400" dirty="0"/>
              <a:t>Local governments hold $59.5 billion in outstanding </a:t>
            </a:r>
            <a:r>
              <a:rPr lang="en-US" sz="1400" dirty="0" smtClean="0"/>
              <a:t>debt.</a:t>
            </a:r>
            <a:endParaRPr lang="en-US" sz="1400" dirty="0"/>
          </a:p>
          <a:p>
            <a:pPr lvl="1"/>
            <a:r>
              <a:rPr lang="en-US" sz="1200" dirty="0"/>
              <a:t>Long-term debt accounts for $58.7 billion (97.1%) of the debt.</a:t>
            </a:r>
          </a:p>
          <a:p>
            <a:pPr lvl="1"/>
            <a:r>
              <a:rPr lang="en-US" sz="1200" dirty="0"/>
              <a:t>Public debt for private purposes totals $21.7 billion (37.5%) of the long-term debt issued.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5661718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Census Bureau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" name="Chart 5"/>
              <p:cNvGraphicFramePr/>
              <p:nvPr>
                <p:extLst>
                  <p:ext uri="{D42A27DB-BD31-4B8C-83A1-F6EECF244321}">
                    <p14:modId xmlns:p14="http://schemas.microsoft.com/office/powerpoint/2010/main" val="1059162521"/>
                  </p:ext>
                </p:extLst>
              </p:nvPr>
            </p:nvGraphicFramePr>
            <p:xfrm>
              <a:off x="1104900" y="1600200"/>
              <a:ext cx="4914900" cy="41003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Chart 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4900" y="1600200"/>
                <a:ext cx="4914900" cy="4100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5689659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10515</TotalTime>
  <Words>215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local government expenditures reached more than $65.7 billion in CY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Zach Gleim</cp:lastModifiedBy>
  <cp:revision>44</cp:revision>
  <cp:lastPrinted>2024-07-18T13:39:35Z</cp:lastPrinted>
  <dcterms:created xsi:type="dcterms:W3CDTF">2022-06-06T15:46:54Z</dcterms:created>
  <dcterms:modified xsi:type="dcterms:W3CDTF">2024-07-18T19:04:03Z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