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BDBF730-44CF-6748-F474-7F4D1CF69DFE}" name="Jason Phillips" initials="JP" userId="S::jason.phillips@lsc.ohio.gov::ea0ec139-2fc0-4502-b5ec-b0f6bb2944c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44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Lottery Profits as</a:t>
            </a:r>
            <a:r>
              <a:rPr lang="en-US" baseline="0" dirty="0">
                <a:solidFill>
                  <a:schemeClr val="tx1"/>
                </a:solidFill>
              </a:rPr>
              <a:t> Share of Spending for K-12 Education</a:t>
            </a:r>
            <a:endParaRPr lang="en-US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879098790337158E-2"/>
          <c:y val="0.18623824552710666"/>
          <c:w val="0.93939875972803677"/>
          <c:h val="0.656679556642287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DEA-4102-AE77-80FD583C6224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DEA-4102-AE77-80FD583C6224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DEA-4102-AE77-80FD583C6224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DEA-4102-AE77-80FD583C622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DEA-4102-AE77-80FD583C6224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DEA-4102-AE77-80FD583C6224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DEA-4102-AE77-80FD583C6224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DEA-4102-AE77-80FD583C6224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DEA-4102-AE77-80FD583C6224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DEA-4102-AE77-80FD583C6224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DEA-4102-AE77-80FD583C6224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DEA-4102-AE77-80FD583C6224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1DEA-4102-AE77-80FD583C6224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DEA-4102-AE77-80FD583C6224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DEA-4102-AE77-80FD583C6224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DEA-4102-AE77-80FD583C6224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DEA-4102-AE77-80FD583C6224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DEA-4102-AE77-80FD583C6224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EA-4102-AE77-80FD583C6224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1DEA-4102-AE77-80FD583C6224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1DEA-4102-AE77-80FD583C6224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1DEA-4102-AE77-80FD583C6224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1DEA-4102-AE77-80FD583C6224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1DEA-4102-AE77-80FD583C6224}"/>
                </c:ext>
              </c:extLst>
            </c:dLbl>
            <c:dLbl>
              <c:idx val="2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1DEA-4102-AE77-80FD583C6224}"/>
                </c:ext>
              </c:extLst>
            </c:dLbl>
            <c:dLbl>
              <c:idx val="2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1DEA-4102-AE77-80FD583C6224}"/>
                </c:ext>
              </c:extLst>
            </c:dLbl>
            <c:dLbl>
              <c:idx val="2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1DEA-4102-AE77-80FD583C6224}"/>
                </c:ext>
              </c:extLst>
            </c:dLbl>
            <c:dLbl>
              <c:idx val="2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1DEA-4102-AE77-80FD583C6224}"/>
                </c:ext>
              </c:extLst>
            </c:dLbl>
            <c:dLbl>
              <c:idx val="3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1DEA-4102-AE77-80FD583C6224}"/>
                </c:ext>
              </c:extLst>
            </c:dLbl>
            <c:dLbl>
              <c:idx val="3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1DEA-4102-AE77-80FD583C6224}"/>
                </c:ext>
              </c:extLst>
            </c:dLbl>
            <c:dLbl>
              <c:idx val="3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1DEA-4102-AE77-80FD583C6224}"/>
                </c:ext>
              </c:extLst>
            </c:dLbl>
            <c:dLbl>
              <c:idx val="3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1DEA-4102-AE77-80FD583C6224}"/>
                </c:ext>
              </c:extLst>
            </c:dLbl>
            <c:dLbl>
              <c:idx val="3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03-4918-8239-C6154EF35D35}"/>
                </c:ext>
              </c:extLst>
            </c:dLbl>
            <c:dLbl>
              <c:idx val="3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DEA-4102-AE77-80FD583C6224}"/>
                </c:ext>
              </c:extLst>
            </c:dLbl>
            <c:dLbl>
              <c:idx val="3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9B-417D-9E78-0D402EA550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Sheet1!$A$2:$A$39</c:f>
              <c:strCache>
                <c:ptCount val="38"/>
                <c:pt idx="0">
                  <c:v>FY88</c:v>
                </c:pt>
                <c:pt idx="1">
                  <c:v>FY89</c:v>
                </c:pt>
                <c:pt idx="2">
                  <c:v>FY90</c:v>
                </c:pt>
                <c:pt idx="3">
                  <c:v>FY91</c:v>
                </c:pt>
                <c:pt idx="4">
                  <c:v>FY92</c:v>
                </c:pt>
                <c:pt idx="5">
                  <c:v>FY93</c:v>
                </c:pt>
                <c:pt idx="6">
                  <c:v>FY94</c:v>
                </c:pt>
                <c:pt idx="7">
                  <c:v>FY95</c:v>
                </c:pt>
                <c:pt idx="8">
                  <c:v>FY96</c:v>
                </c:pt>
                <c:pt idx="9">
                  <c:v>FY97</c:v>
                </c:pt>
                <c:pt idx="10">
                  <c:v>FY98</c:v>
                </c:pt>
                <c:pt idx="11">
                  <c:v>FY99</c:v>
                </c:pt>
                <c:pt idx="12">
                  <c:v>FY00</c:v>
                </c:pt>
                <c:pt idx="13">
                  <c:v>FY01</c:v>
                </c:pt>
                <c:pt idx="14">
                  <c:v>FY02</c:v>
                </c:pt>
                <c:pt idx="15">
                  <c:v>FY03</c:v>
                </c:pt>
                <c:pt idx="16">
                  <c:v>FY04</c:v>
                </c:pt>
                <c:pt idx="17">
                  <c:v>FY05</c:v>
                </c:pt>
                <c:pt idx="18">
                  <c:v>FY06</c:v>
                </c:pt>
                <c:pt idx="19">
                  <c:v>FY07</c:v>
                </c:pt>
                <c:pt idx="20">
                  <c:v>FY08</c:v>
                </c:pt>
                <c:pt idx="21">
                  <c:v>FY09</c:v>
                </c:pt>
                <c:pt idx="22">
                  <c:v>FY10</c:v>
                </c:pt>
                <c:pt idx="23">
                  <c:v>FY11</c:v>
                </c:pt>
                <c:pt idx="24">
                  <c:v>FY12</c:v>
                </c:pt>
                <c:pt idx="25">
                  <c:v>FY13</c:v>
                </c:pt>
                <c:pt idx="26">
                  <c:v>FY14</c:v>
                </c:pt>
                <c:pt idx="27">
                  <c:v>FY15</c:v>
                </c:pt>
                <c:pt idx="28">
                  <c:v>FY16</c:v>
                </c:pt>
                <c:pt idx="29">
                  <c:v>FY17</c:v>
                </c:pt>
                <c:pt idx="30">
                  <c:v>FY18</c:v>
                </c:pt>
                <c:pt idx="31">
                  <c:v>FY19</c:v>
                </c:pt>
                <c:pt idx="32">
                  <c:v>FY20</c:v>
                </c:pt>
                <c:pt idx="33">
                  <c:v>FY21</c:v>
                </c:pt>
                <c:pt idx="34">
                  <c:v>FY22</c:v>
                </c:pt>
                <c:pt idx="35">
                  <c:v>FY23</c:v>
                </c:pt>
                <c:pt idx="36">
                  <c:v>FY24</c:v>
                </c:pt>
                <c:pt idx="37">
                  <c:v>FY25</c:v>
                </c:pt>
              </c:strCache>
            </c:strRef>
          </c:cat>
          <c:val>
            <c:numRef>
              <c:f>Sheet1!$B$2:$B$39</c:f>
              <c:numCache>
                <c:formatCode>0.0%</c:formatCode>
                <c:ptCount val="38"/>
                <c:pt idx="0">
                  <c:v>0.12650045041827043</c:v>
                </c:pt>
                <c:pt idx="1">
                  <c:v>0.14716721830222002</c:v>
                </c:pt>
                <c:pt idx="2">
                  <c:v>0.15477969517676385</c:v>
                </c:pt>
                <c:pt idx="3">
                  <c:v>0.16902377627977042</c:v>
                </c:pt>
                <c:pt idx="4">
                  <c:v>0.16794624921656284</c:v>
                </c:pt>
                <c:pt idx="5">
                  <c:v>0.16092754162342332</c:v>
                </c:pt>
                <c:pt idx="6">
                  <c:v>0.14952784074017925</c:v>
                </c:pt>
                <c:pt idx="7">
                  <c:v>0.14511658472428993</c:v>
                </c:pt>
                <c:pt idx="8">
                  <c:v>0.13670790555158951</c:v>
                </c:pt>
                <c:pt idx="9">
                  <c:v>0.13071355415628869</c:v>
                </c:pt>
                <c:pt idx="10">
                  <c:v>0.12319673574602984</c:v>
                </c:pt>
                <c:pt idx="11">
                  <c:v>0.11853529796069495</c:v>
                </c:pt>
                <c:pt idx="12">
                  <c:v>0.10392475559504047</c:v>
                </c:pt>
                <c:pt idx="13">
                  <c:v>0.1002980429115392</c:v>
                </c:pt>
                <c:pt idx="14">
                  <c:v>8.5317392062384367E-2</c:v>
                </c:pt>
                <c:pt idx="15">
                  <c:v>8.7408144776029553E-2</c:v>
                </c:pt>
                <c:pt idx="16">
                  <c:v>8.0363754233834878E-2</c:v>
                </c:pt>
                <c:pt idx="17">
                  <c:v>7.7667845401088106E-2</c:v>
                </c:pt>
                <c:pt idx="18">
                  <c:v>7.6789478537203318E-2</c:v>
                </c:pt>
                <c:pt idx="19">
                  <c:v>7.5977844391773366E-2</c:v>
                </c:pt>
                <c:pt idx="20">
                  <c:v>7.9672935026484398E-2</c:v>
                </c:pt>
                <c:pt idx="21">
                  <c:v>8.0139709698567388E-2</c:v>
                </c:pt>
                <c:pt idx="22">
                  <c:v>9.0255140105189202E-2</c:v>
                </c:pt>
                <c:pt idx="23">
                  <c:v>8.7569593208907101E-2</c:v>
                </c:pt>
                <c:pt idx="24">
                  <c:v>8.593483059505394E-2</c:v>
                </c:pt>
                <c:pt idx="25">
                  <c:v>7.8857200323454876E-2</c:v>
                </c:pt>
                <c:pt idx="26">
                  <c:v>9.2346931131368354E-2</c:v>
                </c:pt>
                <c:pt idx="27">
                  <c:v>0.10490504521711488</c:v>
                </c:pt>
                <c:pt idx="28">
                  <c:v>0.10319111924140573</c:v>
                </c:pt>
                <c:pt idx="29">
                  <c:v>0.10274788323943448</c:v>
                </c:pt>
                <c:pt idx="30">
                  <c:v>0.10412800943198944</c:v>
                </c:pt>
                <c:pt idx="31">
                  <c:v>0.10235570178997483</c:v>
                </c:pt>
                <c:pt idx="32">
                  <c:v>0.10848954611139947</c:v>
                </c:pt>
                <c:pt idx="33">
                  <c:v>0.12397696664856576</c:v>
                </c:pt>
                <c:pt idx="34">
                  <c:v>0.12223243609665713</c:v>
                </c:pt>
                <c:pt idx="35">
                  <c:v>0.11799999999999999</c:v>
                </c:pt>
                <c:pt idx="36">
                  <c:v>0.115</c:v>
                </c:pt>
                <c:pt idx="37">
                  <c:v>0.11700000000000001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DB-42A7-8295-BFB5412143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63496776"/>
        <c:axId val="463494152"/>
      </c:barChart>
      <c:catAx>
        <c:axId val="463496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3494152"/>
        <c:crosses val="autoZero"/>
        <c:auto val="1"/>
        <c:lblAlgn val="ctr"/>
        <c:lblOffset val="100"/>
        <c:tickLblSkip val="4"/>
        <c:noMultiLvlLbl val="0"/>
      </c:catAx>
      <c:valAx>
        <c:axId val="463494152"/>
        <c:scaling>
          <c:orientation val="minMax"/>
          <c:max val="0.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3496776"/>
        <c:crosses val="autoZero"/>
        <c:crossBetween val="between"/>
        <c:majorUnit val="2.0000000000000004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hyperlink" Target="https://www.lsc.ohio.gov/" TargetMode="External"/><Relationship Id="rId4" Type="http://schemas.microsoft.com/office/2007/relationships/hdphoto" Target="../media/hdphoto1.wdp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184" name="Group 16"/>
          <p:cNvGrpSpPr>
            <a:grpSpLocks/>
          </p:cNvGrpSpPr>
          <p:nvPr/>
        </p:nvGrpSpPr>
        <p:grpSpPr bwMode="auto">
          <a:xfrm>
            <a:off x="0" y="0"/>
            <a:ext cx="11684000" cy="5943601"/>
            <a:chOff x="0" y="0"/>
            <a:chExt cx="5520" cy="3744"/>
          </a:xfrm>
        </p:grpSpPr>
        <p:sp>
          <p:nvSpPr>
            <p:cNvPr id="263170" name="Rectangle 2"/>
            <p:cNvSpPr>
              <a:spLocks noChangeArrowheads="1"/>
            </p:cNvSpPr>
            <p:nvPr/>
          </p:nvSpPr>
          <p:spPr bwMode="auto">
            <a:xfrm>
              <a:off x="0" y="0"/>
              <a:ext cx="86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 dirty="0">
                <a:latin typeface="Times New Roman" charset="0"/>
              </a:endParaRPr>
            </a:p>
          </p:txBody>
        </p:sp>
        <p:grpSp>
          <p:nvGrpSpPr>
            <p:cNvPr id="263182" name="Group 1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263171" name="Rectangle 3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72" name="Rectangle 4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78" name="Line 10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263183" name="Group 15"/>
            <p:cNvGrpSpPr>
              <a:grpSpLocks/>
            </p:cNvGrpSpPr>
            <p:nvPr userDrawn="1"/>
          </p:nvGrpSpPr>
          <p:grpSpPr bwMode="auto">
            <a:xfrm>
              <a:off x="400" y="360"/>
              <a:ext cx="5088" cy="192"/>
              <a:chOff x="400" y="360"/>
              <a:chExt cx="5088" cy="192"/>
            </a:xfrm>
          </p:grpSpPr>
          <p:sp>
            <p:nvSpPr>
              <p:cNvPr id="263179" name="Rectangle 11"/>
              <p:cNvSpPr>
                <a:spLocks noChangeArrowheads="1"/>
              </p:cNvSpPr>
              <p:nvPr/>
            </p:nvSpPr>
            <p:spPr bwMode="auto">
              <a:xfrm>
                <a:off x="3936" y="360"/>
                <a:ext cx="1536" cy="192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3180" name="Line 12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263173" name="Rectangle 5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828800" y="1066800"/>
            <a:ext cx="9753600" cy="22098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en-US" altLang="en-US" noProof="0" dirty="0"/>
              <a:t>Section heading</a:t>
            </a:r>
          </a:p>
        </p:txBody>
      </p:sp>
      <p:sp>
        <p:nvSpPr>
          <p:cNvPr id="263174" name="Rectangle 6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28800" y="3962400"/>
            <a:ext cx="9144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dirty="0"/>
              <a:t>Date of last update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7162802" y="6583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7" name="Picture 16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5872163"/>
            <a:ext cx="12192000" cy="985837"/>
          </a:xfrm>
          <a:prstGeom prst="rect">
            <a:avLst/>
          </a:prstGeom>
        </p:spPr>
      </p:pic>
      <p:sp>
        <p:nvSpPr>
          <p:cNvPr id="18" name="Rectangle 7"/>
          <p:cNvSpPr txBox="1">
            <a:spLocks noChangeArrowheads="1"/>
          </p:cNvSpPr>
          <p:nvPr userDrawn="1"/>
        </p:nvSpPr>
        <p:spPr bwMode="auto">
          <a:xfrm>
            <a:off x="0" y="6339840"/>
            <a:ext cx="167640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050" dirty="0"/>
              <a:t>Legislative Budget </a:t>
            </a:r>
            <a:r>
              <a:rPr lang="en-US" altLang="en-US" sz="1100" dirty="0"/>
              <a:t>Office</a:t>
            </a:r>
          </a:p>
        </p:txBody>
      </p:sp>
      <p:pic>
        <p:nvPicPr>
          <p:cNvPr id="5" name="Picture 4"/>
          <p:cNvPicPr>
            <a:picLocks/>
          </p:cNvPicPr>
          <p:nvPr userDrawn="1"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528" y="5916168"/>
            <a:ext cx="694944" cy="694944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0320" y="662940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>
            <a:off x="9144000" y="6628660"/>
            <a:ext cx="3048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7">
            <a:hlinkClick r:id="rId5"/>
          </p:cNvPr>
          <p:cNvSpPr txBox="1">
            <a:spLocks noChangeArrowheads="1"/>
          </p:cNvSpPr>
          <p:nvPr userDrawn="1"/>
        </p:nvSpPr>
        <p:spPr bwMode="auto">
          <a:xfrm>
            <a:off x="5638800" y="6583680"/>
            <a:ext cx="914400" cy="242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  <p:extLst>
      <p:ext uri="{BB962C8B-B14F-4D97-AF65-F5344CB8AC3E}">
        <p14:creationId xmlns:p14="http://schemas.microsoft.com/office/powerpoint/2010/main" val="138022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341313" indent="-341313">
              <a:defRPr/>
            </a:lvl1pPr>
            <a:lvl2pPr marL="631825" indent="-288925">
              <a:defRPr/>
            </a:lvl2pPr>
            <a:lvl3pPr marL="914400" indent="-228600">
              <a:defRPr/>
            </a:lvl3pPr>
            <a:lvl4pPr marL="1255713" indent="-227013">
              <a:defRPr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479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n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Two unequal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19200" y="1600203"/>
            <a:ext cx="6858000" cy="4530725"/>
          </a:xfrm>
        </p:spPr>
        <p:txBody>
          <a:bodyPr/>
          <a:lstStyle>
            <a:lvl1pPr marL="341313" indent="-341313">
              <a:defRPr sz="2800"/>
            </a:lvl1pPr>
            <a:lvl2pPr marL="631825" indent="-288925">
              <a:defRPr sz="2400"/>
            </a:lvl2pPr>
            <a:lvl3pPr marL="914400" indent="-228600">
              <a:defRPr sz="2200"/>
            </a:lvl3pPr>
            <a:lvl4pPr marL="1255713" indent="-227013">
              <a:defRPr sz="2000"/>
            </a:lvl4pPr>
            <a:lvl5pPr marL="1598613" indent="-227013"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304800" y="8305800"/>
            <a:ext cx="12192000" cy="914400"/>
          </a:xfrm>
          <a:prstGeom prst="rect">
            <a:avLst/>
          </a:prstGeom>
        </p:spPr>
      </p:pic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8153400" y="1610503"/>
            <a:ext cx="3429000" cy="45354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503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5895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equal columns/three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19200" y="1600203"/>
            <a:ext cx="508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02400" y="1600203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7286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s/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/>
              <a:t>Two rows/three content boxes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08903" y="1600203"/>
            <a:ext cx="10373497" cy="23209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08903" y="3921131"/>
            <a:ext cx="5080000" cy="2209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502400" y="3927472"/>
            <a:ext cx="5080000" cy="2203456"/>
          </a:xfrm>
        </p:spPr>
        <p:txBody>
          <a:bodyPr/>
          <a:lstStyle>
            <a:lvl1pPr marL="341313" indent="-341313"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3088" indent="-230188">
              <a:defRPr lang="en-US" sz="2400" dirty="0" smtClean="0">
                <a:solidFill>
                  <a:schemeClr val="tx1"/>
                </a:solidFill>
                <a:latin typeface="+mn-lt"/>
              </a:defRPr>
            </a:lvl2pPr>
            <a:lvl3pPr marL="914400" indent="-228600">
              <a:defRPr lang="en-US" sz="2200" dirty="0" smtClean="0">
                <a:solidFill>
                  <a:schemeClr val="tx1"/>
                </a:solidFill>
                <a:latin typeface="+mn-lt"/>
              </a:defRPr>
            </a:lvl3pPr>
            <a:lvl4pPr marL="1255713" indent="-227013">
              <a:defRPr lang="en-US" sz="2000" dirty="0" smtClean="0">
                <a:solidFill>
                  <a:schemeClr val="tx1"/>
                </a:solidFill>
                <a:latin typeface="+mn-lt"/>
              </a:defRPr>
            </a:lvl4pPr>
            <a:lvl5pPr marL="1543050" indent="-171450">
              <a:defRPr lang="en-US" sz="1800" dirty="0">
                <a:solidFill>
                  <a:schemeClr val="tx1"/>
                </a:solidFill>
                <a:latin typeface="+mn-lt"/>
              </a:defRPr>
            </a:lvl5pPr>
          </a:lstStyle>
          <a:p>
            <a:pPr marL="341313" lvl="0" indent="-3413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</a:pPr>
            <a:r>
              <a:rPr lang="en-US" dirty="0"/>
              <a:t>First level</a:t>
            </a:r>
          </a:p>
          <a:p>
            <a:pPr marL="573088" lvl="1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</a:pPr>
            <a:r>
              <a:rPr lang="en-US" dirty="0"/>
              <a:t>Second level</a:t>
            </a:r>
          </a:p>
          <a:p>
            <a:pPr marL="914400" lvl="2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</a:pPr>
            <a:r>
              <a:rPr lang="en-US" dirty="0"/>
              <a:t>Third level</a:t>
            </a:r>
          </a:p>
          <a:p>
            <a:pPr marL="1255713" lvl="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543050" lvl="4" indent="-1714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Char char="§"/>
            </a:pPr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140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hyperlink" Target="https://www.lsc.ohio.gov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2156" name="Group 12"/>
          <p:cNvGrpSpPr>
            <a:grpSpLocks/>
          </p:cNvGrpSpPr>
          <p:nvPr/>
        </p:nvGrpSpPr>
        <p:grpSpPr bwMode="auto">
          <a:xfrm>
            <a:off x="0" y="0"/>
            <a:ext cx="11582400" cy="4876800"/>
            <a:chOff x="0" y="0"/>
            <a:chExt cx="5472" cy="3072"/>
          </a:xfrm>
        </p:grpSpPr>
        <p:sp>
          <p:nvSpPr>
            <p:cNvPr id="262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altLang="en-US" sz="1800" dirty="0">
                <a:latin typeface="Times New Roman" charset="0"/>
              </a:endParaRPr>
            </a:p>
          </p:txBody>
        </p:sp>
        <p:grpSp>
          <p:nvGrpSpPr>
            <p:cNvPr id="262155" name="Group 11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62146" name="Rectangle 2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altLang="en-US" sz="1800" dirty="0">
                  <a:latin typeface="Times New Roman" charset="0"/>
                </a:endParaRPr>
              </a:p>
            </p:txBody>
          </p:sp>
          <p:sp>
            <p:nvSpPr>
              <p:cNvPr id="262148" name="Line 4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2621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77813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262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3"/>
            <a:ext cx="103632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215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200" y="6251575"/>
            <a:ext cx="264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750"/>
            </a:lvl1pPr>
          </a:lstStyle>
          <a:p>
            <a:endParaRPr lang="en-US" altLang="en-US" dirty="0"/>
          </a:p>
        </p:txBody>
      </p:sp>
      <p:sp>
        <p:nvSpPr>
          <p:cNvPr id="26215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470400" y="6248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750"/>
            </a:lvl1pPr>
          </a:lstStyle>
          <a:p>
            <a:endParaRPr lang="en-US" altLang="en-US" dirty="0"/>
          </a:p>
        </p:txBody>
      </p:sp>
      <p:sp>
        <p:nvSpPr>
          <p:cNvPr id="26215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750"/>
            </a:lvl1pPr>
          </a:lstStyle>
          <a:p>
            <a:fld id="{CA018B54-7992-48DF-BF8C-61CFB03447C4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262154" name="Line 10"/>
          <p:cNvSpPr>
            <a:spLocks noChangeShapeType="1"/>
          </p:cNvSpPr>
          <p:nvPr/>
        </p:nvSpPr>
        <p:spPr bwMode="auto">
          <a:xfrm>
            <a:off x="0" y="4876800"/>
            <a:ext cx="8128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pic>
        <p:nvPicPr>
          <p:cNvPr id="15" name="Picture 14"/>
          <p:cNvPicPr>
            <a:picLocks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11"/>
          <a:stretch/>
        </p:blipFill>
        <p:spPr>
          <a:xfrm>
            <a:off x="0" y="6096000"/>
            <a:ext cx="12192000" cy="640080"/>
          </a:xfrm>
          <a:prstGeom prst="rect">
            <a:avLst/>
          </a:prstGeom>
        </p:spPr>
      </p:pic>
      <p:sp>
        <p:nvSpPr>
          <p:cNvPr id="16" name="Rectangle 7"/>
          <p:cNvSpPr txBox="1">
            <a:spLocks noChangeArrowheads="1"/>
          </p:cNvSpPr>
          <p:nvPr userDrawn="1"/>
        </p:nvSpPr>
        <p:spPr bwMode="auto">
          <a:xfrm>
            <a:off x="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en-US" altLang="en-US" sz="1100" dirty="0"/>
              <a:t>Legislative Budget Office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0" y="6675120"/>
            <a:ext cx="12192000" cy="0"/>
          </a:xfrm>
          <a:prstGeom prst="line">
            <a:avLst/>
          </a:prstGeom>
          <a:ln w="19050" cap="rnd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DrafterName"/>
          <p:cNvSpPr txBox="1">
            <a:spLocks noChangeArrowheads="1"/>
          </p:cNvSpPr>
          <p:nvPr userDrawn="1"/>
        </p:nvSpPr>
        <p:spPr bwMode="auto">
          <a:xfrm>
            <a:off x="10439400" y="6428232"/>
            <a:ext cx="1752600" cy="206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endParaRPr lang="en-US" altLang="en-US" sz="1100" dirty="0">
              <a:solidFill>
                <a:schemeClr val="bg1"/>
              </a:solidFill>
            </a:endParaRPr>
          </a:p>
        </p:txBody>
      </p:sp>
      <p:sp>
        <p:nvSpPr>
          <p:cNvPr id="22" name="Rectangle 7">
            <a:hlinkClick r:id="rId9"/>
          </p:cNvPr>
          <p:cNvSpPr txBox="1">
            <a:spLocks noChangeArrowheads="1"/>
          </p:cNvSpPr>
          <p:nvPr userDrawn="1"/>
        </p:nvSpPr>
        <p:spPr bwMode="auto">
          <a:xfrm>
            <a:off x="11277600" y="6428232"/>
            <a:ext cx="914400" cy="21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1100" u="sng" dirty="0"/>
              <a:t>lsc.ohio.gov</a:t>
            </a:r>
          </a:p>
        </p:txBody>
      </p:sp>
    </p:spTree>
    <p:extLst>
      <p:ext uri="{BB962C8B-B14F-4D97-AF65-F5344CB8AC3E}">
        <p14:creationId xmlns:p14="http://schemas.microsoft.com/office/powerpoint/2010/main" val="1021246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150">
          <a:solidFill>
            <a:schemeClr val="tx2"/>
          </a:solidFill>
          <a:latin typeface="Times New Roman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3088" indent="-2301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SzPct val="5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255713" indent="-2270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Lottery profits comprise about 12% of state spending on primary and secondary education</a:t>
            </a:r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8096793"/>
              </p:ext>
            </p:extLst>
          </p:nvPr>
        </p:nvGraphicFramePr>
        <p:xfrm>
          <a:off x="1045029" y="1535736"/>
          <a:ext cx="10537371" cy="232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1045029" y="3971584"/>
            <a:ext cx="10547668" cy="2115935"/>
          </a:xfrm>
        </p:spPr>
        <p:txBody>
          <a:bodyPr/>
          <a:lstStyle/>
          <a:p>
            <a:r>
              <a:rPr lang="en-US" sz="1400" dirty="0"/>
              <a:t>Lottery profits have always been a relatively small percentage of total GRF and lottery spending on primary and secondary education. After reaching a peak of 16.9% in FY 1991, this percentage fell to a low of 7.6% in FY 2007 and has since increased to 11.7% in FY 2025.</a:t>
            </a:r>
          </a:p>
          <a:p>
            <a:r>
              <a:rPr lang="en-US" sz="1400" dirty="0"/>
              <a:t>Lottery profits spending on education reached a record $1.52 billion in FY 2025, with an average growth rate </a:t>
            </a:r>
            <a:r>
              <a:rPr lang="en-US" sz="1400"/>
              <a:t>of 3.5% </a:t>
            </a:r>
            <a:r>
              <a:rPr lang="en-US" sz="1400" dirty="0"/>
              <a:t>since FY 2021.</a:t>
            </a:r>
          </a:p>
          <a:p>
            <a:r>
              <a:rPr lang="en-US" sz="1400" dirty="0"/>
              <a:t>Video lottery terminals (VLTs) at Ohio’s seven horse racetracks (known as racinos), the first of which opened in June 2012, contributed $468.6 million to lottery profits in FY 2025.</a:t>
            </a:r>
          </a:p>
          <a:p>
            <a:r>
              <a:rPr lang="en-US" sz="1400" dirty="0"/>
              <a:t>From FY 1988 to FY 2025, total GRF and lottery spending on primary and secondary education increased by $9.6 billion (277.7%). Of this growth, $1.1 billion (11.3%) was provided by the lottery.</a:t>
            </a:r>
          </a:p>
          <a:p>
            <a:r>
              <a:rPr lang="en-US" sz="1400" dirty="0"/>
              <a:t>The Ohio Constitution has permanently earmarked lottery profits for education since 1987. Generally, lottery profits are combined with the GRF to support primary and secondary education in Ohio.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199" y="3783318"/>
            <a:ext cx="44016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Sources: Ohio Lottery Commission; Ohio Legislative Service Commission</a:t>
            </a:r>
          </a:p>
        </p:txBody>
      </p:sp>
    </p:spTree>
    <p:extLst>
      <p:ext uri="{BB962C8B-B14F-4D97-AF65-F5344CB8AC3E}">
        <p14:creationId xmlns:p14="http://schemas.microsoft.com/office/powerpoint/2010/main" val="678159654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163"/>
      </a:accent1>
      <a:accent2>
        <a:srgbClr val="C0504D"/>
      </a:accent2>
      <a:accent3>
        <a:srgbClr val="9BBB59"/>
      </a:accent3>
      <a:accent4>
        <a:srgbClr val="FF0000"/>
      </a:accent4>
      <a:accent5>
        <a:srgbClr val="4BACC6"/>
      </a:accent5>
      <a:accent6>
        <a:srgbClr val="F79646"/>
      </a:accent6>
      <a:hlink>
        <a:srgbClr val="0070C0"/>
      </a:hlink>
      <a:folHlink>
        <a:srgbClr val="0070C0"/>
      </a:folHlink>
    </a:clrScheme>
    <a:fontScheme name="FN font theme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hio Facts Template" id="{E404861F-B855-4DEC-899E-E79C2730D62E}" vid="{D0818006-65A8-4B56-8F9D-DC057FBD12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18359</TotalTime>
  <Words>223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Georgia</vt:lpstr>
      <vt:lpstr>Times New Roman</vt:lpstr>
      <vt:lpstr>Wingdings</vt:lpstr>
      <vt:lpstr>Layers</vt:lpstr>
      <vt:lpstr>Lottery profits comprise about 12% of state spending on primary and secondary education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K12 Ed - Lottery Profits</dc:title>
  <dc:creator>Andrew Ephlin</dc:creator>
  <cp:lastModifiedBy>Jason Phillips</cp:lastModifiedBy>
  <cp:revision>52</cp:revision>
  <dcterms:created xsi:type="dcterms:W3CDTF">2022-08-09T16:35:30Z</dcterms:created>
  <dcterms:modified xsi:type="dcterms:W3CDTF">2025-10-01T14:01:47Z</dcterms:modified>
</cp:coreProperties>
</file>