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3"/>
  </p:notesMasterIdLst>
  <p:handoutMasterIdLst>
    <p:handoutMasterId r:id="rId4"/>
  </p:handoutMasterIdLst>
  <p:sldIdLst>
    <p:sldId id="268" r:id="rId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75976" autoAdjust="0"/>
  </p:normalViewPr>
  <p:slideViewPr>
    <p:cSldViewPr>
      <p:cViewPr varScale="1">
        <p:scale>
          <a:sx n="114" d="100"/>
          <a:sy n="114" d="100"/>
        </p:scale>
        <p:origin x="474" y="8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0" b="0" i="0" u="none" strike="noStrike" kern="1200" spc="0" baseline="0">
                <a:solidFill>
                  <a:schemeClr val="tx1"/>
                </a:solidFill>
                <a:latin typeface="+mn-lt"/>
                <a:ea typeface="+mn-ea"/>
                <a:cs typeface="+mn-cs"/>
              </a:defRPr>
            </a:pPr>
            <a:r>
              <a:rPr lang="en-US" sz="1860" dirty="0">
                <a:solidFill>
                  <a:schemeClr val="tx1"/>
                </a:solidFill>
              </a:rPr>
              <a:t>Medicaid</a:t>
            </a:r>
            <a:r>
              <a:rPr lang="en-US" sz="1860" baseline="0" dirty="0">
                <a:solidFill>
                  <a:schemeClr val="tx1"/>
                </a:solidFill>
              </a:rPr>
              <a:t> Caseloads (in millions), FY 2015 to FY 2024</a:t>
            </a:r>
            <a:endParaRPr lang="en-US" sz="1860" dirty="0">
              <a:solidFill>
                <a:schemeClr val="tx1"/>
              </a:solidFill>
            </a:endParaRPr>
          </a:p>
        </c:rich>
      </c:tx>
      <c:overlay val="0"/>
      <c:spPr>
        <a:noFill/>
        <a:ln>
          <a:noFill/>
        </a:ln>
        <a:effectLst/>
      </c:spPr>
      <c:txPr>
        <a:bodyPr rot="0" spcFirstLastPara="1" vertOverflow="ellipsis" vert="horz" wrap="square" anchor="ctr" anchorCtr="1"/>
        <a:lstStyle/>
        <a:p>
          <a:pPr>
            <a:defRPr sz="1860" b="0" i="0" u="none" strike="noStrike" kern="1200" spc="0" baseline="0">
              <a:solidFill>
                <a:schemeClr val="tx1"/>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Aged, Blind, Disabled (ABD)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FY 2015</c:v>
                </c:pt>
                <c:pt idx="1">
                  <c:v>FY 2016</c:v>
                </c:pt>
                <c:pt idx="2">
                  <c:v>FY 2017</c:v>
                </c:pt>
                <c:pt idx="3">
                  <c:v>FY 2018</c:v>
                </c:pt>
                <c:pt idx="4">
                  <c:v>FY 2019</c:v>
                </c:pt>
                <c:pt idx="5">
                  <c:v>FY 2020</c:v>
                </c:pt>
                <c:pt idx="6">
                  <c:v>FY 2021</c:v>
                </c:pt>
                <c:pt idx="7">
                  <c:v>FY 2022</c:v>
                </c:pt>
                <c:pt idx="8">
                  <c:v>FY 2023</c:v>
                </c:pt>
                <c:pt idx="9">
                  <c:v>FY 2024</c:v>
                </c:pt>
              </c:strCache>
            </c:strRef>
          </c:cat>
          <c:val>
            <c:numRef>
              <c:f>Sheet1!$B$2:$B$11</c:f>
              <c:numCache>
                <c:formatCode>_(* #,##0.0_);_(* \(#,##0.0\);_(* "-"??_);_(@_)</c:formatCode>
                <c:ptCount val="10"/>
                <c:pt idx="0">
                  <c:v>0.54750699999999997</c:v>
                </c:pt>
                <c:pt idx="1">
                  <c:v>0.50659600000000005</c:v>
                </c:pt>
                <c:pt idx="2">
                  <c:v>0.53776599999999997</c:v>
                </c:pt>
                <c:pt idx="3">
                  <c:v>0.60941500000000004</c:v>
                </c:pt>
                <c:pt idx="4">
                  <c:v>0.60771699999999995</c:v>
                </c:pt>
                <c:pt idx="5">
                  <c:v>0.61319599999999996</c:v>
                </c:pt>
                <c:pt idx="6">
                  <c:v>0.62167899999999998</c:v>
                </c:pt>
                <c:pt idx="7">
                  <c:v>0.63439800000000002</c:v>
                </c:pt>
                <c:pt idx="8">
                  <c:v>0.64562200000000003</c:v>
                </c:pt>
                <c:pt idx="9">
                  <c:v>0.63459500000000002</c:v>
                </c:pt>
              </c:numCache>
            </c:numRef>
          </c:val>
          <c:extLst>
            <c:ext xmlns:c16="http://schemas.microsoft.com/office/drawing/2014/chart" uri="{C3380CC4-5D6E-409C-BE32-E72D297353CC}">
              <c16:uniqueId val="{00000000-9A84-44A3-B96B-E19B549D4D0F}"/>
            </c:ext>
          </c:extLst>
        </c:ser>
        <c:ser>
          <c:idx val="1"/>
          <c:order val="1"/>
          <c:tx>
            <c:strRef>
              <c:f>Sheet1!$C$1</c:f>
              <c:strCache>
                <c:ptCount val="1"/>
                <c:pt idx="0">
                  <c:v>Covered Families &amp; Children (CFC)</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FY 2015</c:v>
                </c:pt>
                <c:pt idx="1">
                  <c:v>FY 2016</c:v>
                </c:pt>
                <c:pt idx="2">
                  <c:v>FY 2017</c:v>
                </c:pt>
                <c:pt idx="3">
                  <c:v>FY 2018</c:v>
                </c:pt>
                <c:pt idx="4">
                  <c:v>FY 2019</c:v>
                </c:pt>
                <c:pt idx="5">
                  <c:v>FY 2020</c:v>
                </c:pt>
                <c:pt idx="6">
                  <c:v>FY 2021</c:v>
                </c:pt>
                <c:pt idx="7">
                  <c:v>FY 2022</c:v>
                </c:pt>
                <c:pt idx="8">
                  <c:v>FY 2023</c:v>
                </c:pt>
                <c:pt idx="9">
                  <c:v>FY 2024</c:v>
                </c:pt>
              </c:strCache>
            </c:strRef>
          </c:cat>
          <c:val>
            <c:numRef>
              <c:f>Sheet1!$C$2:$C$11</c:f>
              <c:numCache>
                <c:formatCode>_(* #,##0.0_);_(* \(#,##0.0\);_(* "-"??_);_(@_)</c:formatCode>
                <c:ptCount val="10"/>
                <c:pt idx="0">
                  <c:v>1.890622</c:v>
                </c:pt>
                <c:pt idx="1">
                  <c:v>1.845877</c:v>
                </c:pt>
                <c:pt idx="2">
                  <c:v>1.829545</c:v>
                </c:pt>
                <c:pt idx="3">
                  <c:v>1.706893</c:v>
                </c:pt>
                <c:pt idx="4">
                  <c:v>1.627192</c:v>
                </c:pt>
                <c:pt idx="5">
                  <c:v>1.5919779999999999</c:v>
                </c:pt>
                <c:pt idx="6">
                  <c:v>1.7422489999999999</c:v>
                </c:pt>
                <c:pt idx="7">
                  <c:v>1.837197</c:v>
                </c:pt>
                <c:pt idx="8">
                  <c:v>1.9058759999999999</c:v>
                </c:pt>
                <c:pt idx="9">
                  <c:v>1.7470730000000001</c:v>
                </c:pt>
              </c:numCache>
            </c:numRef>
          </c:val>
          <c:extLst>
            <c:ext xmlns:c16="http://schemas.microsoft.com/office/drawing/2014/chart" uri="{C3380CC4-5D6E-409C-BE32-E72D297353CC}">
              <c16:uniqueId val="{00000001-9A84-44A3-B96B-E19B549D4D0F}"/>
            </c:ext>
          </c:extLst>
        </c:ser>
        <c:ser>
          <c:idx val="2"/>
          <c:order val="2"/>
          <c:tx>
            <c:strRef>
              <c:f>Sheet1!$D$1</c:f>
              <c:strCache>
                <c:ptCount val="1"/>
                <c:pt idx="0">
                  <c:v>Group VIII</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FY 2015</c:v>
                </c:pt>
                <c:pt idx="1">
                  <c:v>FY 2016</c:v>
                </c:pt>
                <c:pt idx="2">
                  <c:v>FY 2017</c:v>
                </c:pt>
                <c:pt idx="3">
                  <c:v>FY 2018</c:v>
                </c:pt>
                <c:pt idx="4">
                  <c:v>FY 2019</c:v>
                </c:pt>
                <c:pt idx="5">
                  <c:v>FY 2020</c:v>
                </c:pt>
                <c:pt idx="6">
                  <c:v>FY 2021</c:v>
                </c:pt>
                <c:pt idx="7">
                  <c:v>FY 2022</c:v>
                </c:pt>
                <c:pt idx="8">
                  <c:v>FY 2023</c:v>
                </c:pt>
                <c:pt idx="9">
                  <c:v>FY 2024</c:v>
                </c:pt>
              </c:strCache>
            </c:strRef>
          </c:cat>
          <c:val>
            <c:numRef>
              <c:f>Sheet1!$D$2:$D$11</c:f>
              <c:numCache>
                <c:formatCode>_(* #,##0.0_);_(* \(#,##0.0\);_(* "-"??_);_(@_)</c:formatCode>
                <c:ptCount val="10"/>
                <c:pt idx="0">
                  <c:v>0.52522000000000002</c:v>
                </c:pt>
                <c:pt idx="1">
                  <c:v>0.68696800000000002</c:v>
                </c:pt>
                <c:pt idx="2">
                  <c:v>0.72131599999999996</c:v>
                </c:pt>
                <c:pt idx="3">
                  <c:v>0.69247599999999998</c:v>
                </c:pt>
                <c:pt idx="4">
                  <c:v>0.62671699999999997</c:v>
                </c:pt>
                <c:pt idx="5">
                  <c:v>0.61800299999999997</c:v>
                </c:pt>
                <c:pt idx="6">
                  <c:v>0.744537</c:v>
                </c:pt>
                <c:pt idx="7">
                  <c:v>0.85730300000000004</c:v>
                </c:pt>
                <c:pt idx="8">
                  <c:v>0.958013</c:v>
                </c:pt>
                <c:pt idx="9">
                  <c:v>0.86040300000000003</c:v>
                </c:pt>
              </c:numCache>
            </c:numRef>
          </c:val>
          <c:extLst>
            <c:ext xmlns:c16="http://schemas.microsoft.com/office/drawing/2014/chart" uri="{C3380CC4-5D6E-409C-BE32-E72D297353CC}">
              <c16:uniqueId val="{00000002-9A84-44A3-B96B-E19B549D4D0F}"/>
            </c:ext>
          </c:extLst>
        </c:ser>
        <c:dLbls>
          <c:showLegendKey val="0"/>
          <c:showVal val="0"/>
          <c:showCatName val="0"/>
          <c:showSerName val="0"/>
          <c:showPercent val="0"/>
          <c:showBubbleSize val="0"/>
        </c:dLbls>
        <c:gapWidth val="50"/>
        <c:overlap val="100"/>
        <c:axId val="463496776"/>
        <c:axId val="463494152"/>
      </c:barChart>
      <c:catAx>
        <c:axId val="463496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4152"/>
        <c:crosses val="autoZero"/>
        <c:auto val="1"/>
        <c:lblAlgn val="ctr"/>
        <c:lblOffset val="100"/>
        <c:noMultiLvlLbl val="0"/>
      </c:catAx>
      <c:valAx>
        <c:axId val="46349415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67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9011" name="Rectangle 3"/>
          <p:cNvSpPr>
            <a:spLocks noGrp="1" noChangeArrowheads="1"/>
          </p:cNvSpPr>
          <p:nvPr>
            <p:ph type="dt" sz="quarter"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9012" name="Rectangle 4"/>
          <p:cNvSpPr>
            <a:spLocks noGrp="1" noChangeArrowheads="1"/>
          </p:cNvSpPr>
          <p:nvPr>
            <p:ph type="ftr" sz="quarter" idx="2"/>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9013" name="Rectangle 5"/>
          <p:cNvSpPr>
            <a:spLocks noGrp="1" noChangeArrowheads="1"/>
          </p:cNvSpPr>
          <p:nvPr>
            <p:ph type="sldNum" sz="quarter" idx="3"/>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92FDD88-6521-418C-8123-D508D8D03AEB}" type="slidenum">
              <a:rPr lang="en-US" altLang="en-US"/>
              <a:pPr/>
              <a:t>‹#›</a:t>
            </a:fld>
            <a:endParaRPr lang="en-US" altLang="en-US" dirty="0"/>
          </a:p>
        </p:txBody>
      </p:sp>
    </p:spTree>
    <p:extLst>
      <p:ext uri="{BB962C8B-B14F-4D97-AF65-F5344CB8AC3E}">
        <p14:creationId xmlns:p14="http://schemas.microsoft.com/office/powerpoint/2010/main" val="145107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7987"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7988"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989"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97990"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7991"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15809F33-EB31-47CD-A87E-A5E769F028FC}" type="slidenum">
              <a:rPr lang="en-US" altLang="en-US"/>
              <a:pPr/>
              <a:t>‹#›</a:t>
            </a:fld>
            <a:endParaRPr lang="en-US" altLang="en-US" dirty="0"/>
          </a:p>
        </p:txBody>
      </p:sp>
    </p:spTree>
    <p:extLst>
      <p:ext uri="{BB962C8B-B14F-4D97-AF65-F5344CB8AC3E}">
        <p14:creationId xmlns:p14="http://schemas.microsoft.com/office/powerpoint/2010/main" val="17062121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lsc.ohio.gov/" TargetMode="Externa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3184" name="Group 16"/>
          <p:cNvGrpSpPr>
            <a:grpSpLocks/>
          </p:cNvGrpSpPr>
          <p:nvPr/>
        </p:nvGrpSpPr>
        <p:grpSpPr bwMode="auto">
          <a:xfrm>
            <a:off x="0" y="0"/>
            <a:ext cx="11684000" cy="5943601"/>
            <a:chOff x="0" y="0"/>
            <a:chExt cx="5520" cy="3744"/>
          </a:xfrm>
        </p:grpSpPr>
        <p:sp>
          <p:nvSpPr>
            <p:cNvPr id="263170" name="Rectangle 2"/>
            <p:cNvSpPr>
              <a:spLocks noChangeArrowheads="1"/>
            </p:cNvSpPr>
            <p:nvPr/>
          </p:nvSpPr>
          <p:spPr bwMode="auto">
            <a:xfrm>
              <a:off x="0" y="0"/>
              <a:ext cx="86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3182" name="Group 14"/>
            <p:cNvGrpSpPr>
              <a:grpSpLocks/>
            </p:cNvGrpSpPr>
            <p:nvPr userDrawn="1"/>
          </p:nvGrpSpPr>
          <p:grpSpPr bwMode="auto">
            <a:xfrm>
              <a:off x="0" y="2208"/>
              <a:ext cx="5520" cy="1536"/>
              <a:chOff x="0" y="2208"/>
              <a:chExt cx="5520" cy="1536"/>
            </a:xfrm>
          </p:grpSpPr>
          <p:sp>
            <p:nvSpPr>
              <p:cNvPr id="263171" name="Rectangle 3"/>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2" name="Rectangle 4"/>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8" name="Line 10"/>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263183" name="Group 15"/>
            <p:cNvGrpSpPr>
              <a:grpSpLocks/>
            </p:cNvGrpSpPr>
            <p:nvPr userDrawn="1"/>
          </p:nvGrpSpPr>
          <p:grpSpPr bwMode="auto">
            <a:xfrm>
              <a:off x="400" y="360"/>
              <a:ext cx="5088" cy="192"/>
              <a:chOff x="400" y="360"/>
              <a:chExt cx="5088" cy="192"/>
            </a:xfrm>
          </p:grpSpPr>
          <p:sp>
            <p:nvSpPr>
              <p:cNvPr id="263179" name="Rectangle 11"/>
              <p:cNvSpPr>
                <a:spLocks noChangeArrowheads="1"/>
              </p:cNvSpPr>
              <p:nvPr/>
            </p:nvSpPr>
            <p:spPr bwMode="auto">
              <a:xfrm>
                <a:off x="3936" y="360"/>
                <a:ext cx="1536" cy="192"/>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80" name="Line 12"/>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3173" name="Rectangle 5"/>
          <p:cNvSpPr>
            <a:spLocks noGrp="1" noChangeArrowheads="1"/>
          </p:cNvSpPr>
          <p:nvPr>
            <p:ph type="ctrTitle" hasCustomPrompt="1"/>
          </p:nvPr>
        </p:nvSpPr>
        <p:spPr>
          <a:xfrm>
            <a:off x="1828800" y="1066800"/>
            <a:ext cx="9753600" cy="2209800"/>
          </a:xfrm>
        </p:spPr>
        <p:txBody>
          <a:bodyPr/>
          <a:lstStyle>
            <a:lvl1pPr algn="ctr">
              <a:defRPr sz="4000"/>
            </a:lvl1pPr>
          </a:lstStyle>
          <a:p>
            <a:pPr lvl="0"/>
            <a:r>
              <a:rPr lang="en-US" altLang="en-US" noProof="0" dirty="0"/>
              <a:t>Section heading</a:t>
            </a:r>
          </a:p>
        </p:txBody>
      </p:sp>
      <p:sp>
        <p:nvSpPr>
          <p:cNvPr id="263174" name="Rectangle 6"/>
          <p:cNvSpPr>
            <a:spLocks noGrp="1" noChangeArrowheads="1"/>
          </p:cNvSpPr>
          <p:nvPr>
            <p:ph type="subTitle" idx="1" hasCustomPrompt="1"/>
          </p:nvPr>
        </p:nvSpPr>
        <p:spPr>
          <a:xfrm>
            <a:off x="1828800" y="3962400"/>
            <a:ext cx="9144000" cy="1600200"/>
          </a:xfrm>
        </p:spPr>
        <p:txBody>
          <a:bodyPr anchor="ctr"/>
          <a:lstStyle>
            <a:lvl1pPr marL="0" indent="0" algn="ctr">
              <a:buFont typeface="Wingdings" pitchFamily="2" charset="2"/>
              <a:buNone/>
              <a:defRPr sz="2800"/>
            </a:lvl1pPr>
          </a:lstStyle>
          <a:p>
            <a:pPr lvl="0"/>
            <a:r>
              <a:rPr lang="en-US" altLang="en-US" noProof="0" dirty="0"/>
              <a:t>Date of last update</a:t>
            </a:r>
          </a:p>
        </p:txBody>
      </p:sp>
      <p:sp>
        <p:nvSpPr>
          <p:cNvPr id="6" name="TextBox 5"/>
          <p:cNvSpPr txBox="1"/>
          <p:nvPr userDrawn="1"/>
        </p:nvSpPr>
        <p:spPr>
          <a:xfrm>
            <a:off x="7162802" y="6583680"/>
            <a:ext cx="184731" cy="369332"/>
          </a:xfrm>
          <a:prstGeom prst="rect">
            <a:avLst/>
          </a:prstGeom>
          <a:noFill/>
        </p:spPr>
        <p:txBody>
          <a:bodyPr wrap="none" rtlCol="0">
            <a:spAutoFit/>
          </a:bodyPr>
          <a:lstStyle/>
          <a:p>
            <a:endParaRPr lang="en-US" dirty="0"/>
          </a:p>
        </p:txBody>
      </p:sp>
      <p:pic>
        <p:nvPicPr>
          <p:cNvPr id="17" name="Picture 16"/>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0" y="5872163"/>
            <a:ext cx="12192000" cy="985837"/>
          </a:xfrm>
          <a:prstGeom prst="rect">
            <a:avLst/>
          </a:prstGeom>
        </p:spPr>
      </p:pic>
      <p:sp>
        <p:nvSpPr>
          <p:cNvPr id="18" name="Rectangle 7"/>
          <p:cNvSpPr txBox="1">
            <a:spLocks noChangeArrowheads="1"/>
          </p:cNvSpPr>
          <p:nvPr userDrawn="1"/>
        </p:nvSpPr>
        <p:spPr bwMode="auto">
          <a:xfrm>
            <a:off x="0" y="6339840"/>
            <a:ext cx="167640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050" dirty="0"/>
              <a:t>Legislative Budget </a:t>
            </a:r>
            <a:r>
              <a:rPr lang="en-US" altLang="en-US" sz="1100" dirty="0"/>
              <a:t>Office</a:t>
            </a:r>
          </a:p>
        </p:txBody>
      </p:sp>
      <p:pic>
        <p:nvPicPr>
          <p:cNvPr id="5" name="Picture 4"/>
          <p:cNvPicPr>
            <a:picLocks/>
          </p:cNvPicPr>
          <p:nvPr userDrawn="1"/>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5748528" y="5916168"/>
            <a:ext cx="694944" cy="694944"/>
          </a:xfrm>
          <a:prstGeom prst="rect">
            <a:avLst/>
          </a:prstGeom>
        </p:spPr>
      </p:pic>
      <p:cxnSp>
        <p:nvCxnSpPr>
          <p:cNvPr id="8" name="Straight Connector 7"/>
          <p:cNvCxnSpPr/>
          <p:nvPr userDrawn="1"/>
        </p:nvCxnSpPr>
        <p:spPr>
          <a:xfrm>
            <a:off x="20320" y="662940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144000" y="662866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7">
            <a:hlinkClick r:id="rId5"/>
          </p:cNvPr>
          <p:cNvSpPr txBox="1">
            <a:spLocks noChangeArrowheads="1"/>
          </p:cNvSpPr>
          <p:nvPr userDrawn="1"/>
        </p:nvSpPr>
        <p:spPr bwMode="auto">
          <a:xfrm>
            <a:off x="5638800" y="6583680"/>
            <a:ext cx="914400" cy="24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a:t>Click to edit Master title style</a:t>
            </a:r>
            <a:endParaRPr lang="en-US" dirty="0"/>
          </a:p>
        </p:txBody>
      </p:sp>
      <p:sp>
        <p:nvSpPr>
          <p:cNvPr id="3" name="Content Placeholder 2"/>
          <p:cNvSpPr>
            <a:spLocks noGrp="1"/>
          </p:cNvSpPr>
          <p:nvPr>
            <p:ph idx="1" hasCustomPrompt="1"/>
          </p:nvPr>
        </p:nvSpPr>
        <p:spPr/>
        <p:txBody>
          <a:bodyPr/>
          <a:lstStyle>
            <a:lvl1pPr marL="341313" indent="-341313">
              <a:defRPr/>
            </a:lvl1pPr>
            <a:lvl2pPr marL="631825" indent="-288925">
              <a:defRPr/>
            </a:lvl2pPr>
            <a:lvl3pPr marL="914400" indent="-228600">
              <a:defRPr/>
            </a:lvl3pPr>
            <a:lvl4pPr marL="1255713" indent="-227013">
              <a:defRPr/>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Tree>
    <p:extLst>
      <p:ext uri="{BB962C8B-B14F-4D97-AF65-F5344CB8AC3E}">
        <p14:creationId xmlns:p14="http://schemas.microsoft.com/office/powerpoint/2010/main" val="3791053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dirty="0"/>
              <a:t>Two unequal columns</a:t>
            </a:r>
          </a:p>
        </p:txBody>
      </p:sp>
      <p:sp>
        <p:nvSpPr>
          <p:cNvPr id="3" name="Content Placeholder 2"/>
          <p:cNvSpPr>
            <a:spLocks noGrp="1"/>
          </p:cNvSpPr>
          <p:nvPr>
            <p:ph idx="1" hasCustomPrompt="1"/>
          </p:nvPr>
        </p:nvSpPr>
        <p:spPr>
          <a:xfrm>
            <a:off x="1219200" y="1600203"/>
            <a:ext cx="6858000" cy="4530725"/>
          </a:xfrm>
        </p:spPr>
        <p:txBody>
          <a:bodyPr/>
          <a:lstStyle>
            <a:lvl1pPr marL="341313" indent="-341313">
              <a:defRPr sz="2800"/>
            </a:lvl1pPr>
            <a:lvl2pPr marL="631825" indent="-288925">
              <a:defRPr sz="2400"/>
            </a:lvl2pPr>
            <a:lvl3pPr marL="914400" indent="-228600">
              <a:defRPr sz="2200"/>
            </a:lvl3pPr>
            <a:lvl4pPr marL="1255713" indent="-227013">
              <a:defRPr sz="2000"/>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
        <p:nvSpPr>
          <p:cNvPr id="12" name="Content Placeholder 11"/>
          <p:cNvSpPr>
            <a:spLocks noGrp="1"/>
          </p:cNvSpPr>
          <p:nvPr>
            <p:ph sz="quarter" idx="10" hasCustomPrompt="1"/>
          </p:nvPr>
        </p:nvSpPr>
        <p:spPr>
          <a:xfrm>
            <a:off x="8153400" y="1610503"/>
            <a:ext cx="3429000" cy="4535424"/>
          </a:xfrm>
        </p:spPr>
        <p:txBody>
          <a:bodyPr/>
          <a:lstStyle>
            <a:lvl1pPr>
              <a:defRPr sz="2800"/>
            </a:lvl1pPr>
            <a:lvl2pPr>
              <a:defRPr sz="2400"/>
            </a:lvl2pPr>
            <a:lvl3pPr>
              <a:defRPr sz="2200"/>
            </a:lvl3pPr>
            <a:lvl4pPr>
              <a:defRPr sz="2000"/>
            </a:lvl4pPr>
            <a:lvl5pPr>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83352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035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columns/three content boxes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4132911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row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rows/three content boxes</a:t>
            </a:r>
          </a:p>
        </p:txBody>
      </p:sp>
      <p:sp>
        <p:nvSpPr>
          <p:cNvPr id="3" name="Content Placeholder 2"/>
          <p:cNvSpPr>
            <a:spLocks noGrp="1"/>
          </p:cNvSpPr>
          <p:nvPr>
            <p:ph sz="half" idx="1" hasCustomPrompt="1"/>
          </p:nvPr>
        </p:nvSpPr>
        <p:spPr>
          <a:xfrm>
            <a:off x="1208903" y="1600203"/>
            <a:ext cx="10373497" cy="2320928"/>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1208903" y="3921131"/>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4184212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s://www.lsc.ohio.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56" name="Group 12"/>
          <p:cNvGrpSpPr>
            <a:grpSpLocks/>
          </p:cNvGrpSpPr>
          <p:nvPr/>
        </p:nvGrpSpPr>
        <p:grpSpPr bwMode="auto">
          <a:xfrm>
            <a:off x="0" y="0"/>
            <a:ext cx="11582400" cy="4876800"/>
            <a:chOff x="0" y="0"/>
            <a:chExt cx="5472" cy="3072"/>
          </a:xfrm>
        </p:grpSpPr>
        <p:sp>
          <p:nvSpPr>
            <p:cNvPr id="262147"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2155" name="Group 11"/>
            <p:cNvGrpSpPr>
              <a:grpSpLocks/>
            </p:cNvGrpSpPr>
            <p:nvPr/>
          </p:nvGrpSpPr>
          <p:grpSpPr bwMode="auto">
            <a:xfrm>
              <a:off x="240" y="893"/>
              <a:ext cx="5232" cy="115"/>
              <a:chOff x="240" y="893"/>
              <a:chExt cx="5232" cy="115"/>
            </a:xfrm>
          </p:grpSpPr>
          <p:sp>
            <p:nvSpPr>
              <p:cNvPr id="262146" name="Rectangle 2"/>
              <p:cNvSpPr>
                <a:spLocks noChangeArrowheads="1"/>
              </p:cNvSpPr>
              <p:nvPr/>
            </p:nvSpPr>
            <p:spPr bwMode="auto">
              <a:xfrm>
                <a:off x="4320" y="893"/>
                <a:ext cx="1152" cy="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2148" name="Line 4"/>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2149" name="Rectangle 5"/>
          <p:cNvSpPr>
            <a:spLocks noGrp="1" noChangeArrowheads="1"/>
          </p:cNvSpPr>
          <p:nvPr>
            <p:ph type="title"/>
          </p:nvPr>
        </p:nvSpPr>
        <p:spPr bwMode="auto">
          <a:xfrm>
            <a:off x="1219200" y="277813"/>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62150" name="Rectangle 6"/>
          <p:cNvSpPr>
            <a:spLocks noGrp="1" noChangeArrowheads="1"/>
          </p:cNvSpPr>
          <p:nvPr>
            <p:ph type="body" idx="1"/>
          </p:nvPr>
        </p:nvSpPr>
        <p:spPr bwMode="auto">
          <a:xfrm>
            <a:off x="1219200" y="1600203"/>
            <a:ext cx="103632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262151" name="Rectangle 7"/>
          <p:cNvSpPr>
            <a:spLocks noGrp="1" noChangeArrowheads="1"/>
          </p:cNvSpPr>
          <p:nvPr>
            <p:ph type="dt" sz="half" idx="2"/>
          </p:nvPr>
        </p:nvSpPr>
        <p:spPr bwMode="auto">
          <a:xfrm>
            <a:off x="1219200" y="6251575"/>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750"/>
            </a:lvl1pPr>
          </a:lstStyle>
          <a:p>
            <a:endParaRPr lang="en-US" altLang="en-US" dirty="0"/>
          </a:p>
        </p:txBody>
      </p:sp>
      <p:sp>
        <p:nvSpPr>
          <p:cNvPr id="262152" name="Rectangle 8"/>
          <p:cNvSpPr>
            <a:spLocks noGrp="1" noChangeArrowheads="1"/>
          </p:cNvSpPr>
          <p:nvPr>
            <p:ph type="ftr" sz="quarter" idx="3"/>
          </p:nvPr>
        </p:nvSpPr>
        <p:spPr bwMode="auto">
          <a:xfrm>
            <a:off x="44704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750"/>
            </a:lvl1pPr>
          </a:lstStyle>
          <a:p>
            <a:endParaRPr lang="en-US" altLang="en-US" dirty="0"/>
          </a:p>
        </p:txBody>
      </p:sp>
      <p:sp>
        <p:nvSpPr>
          <p:cNvPr id="262153" name="Rectangle 9"/>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750"/>
            </a:lvl1pPr>
          </a:lstStyle>
          <a:p>
            <a:fld id="{CA018B54-7992-48DF-BF8C-61CFB03447C4}" type="slidenum">
              <a:rPr lang="en-US" altLang="en-US"/>
              <a:pPr/>
              <a:t>‹#›</a:t>
            </a:fld>
            <a:endParaRPr lang="en-US" altLang="en-US" dirty="0"/>
          </a:p>
        </p:txBody>
      </p:sp>
      <p:sp>
        <p:nvSpPr>
          <p:cNvPr id="262154" name="Line 10"/>
          <p:cNvSpPr>
            <a:spLocks noChangeShapeType="1"/>
          </p:cNvSpPr>
          <p:nvPr/>
        </p:nvSpPr>
        <p:spPr bwMode="auto">
          <a:xfrm>
            <a:off x="0" y="4876800"/>
            <a:ext cx="8128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5" name="Picture 14"/>
          <p:cNvPicPr>
            <a:picLocks/>
          </p:cNvPicPr>
          <p:nvPr userDrawn="1"/>
        </p:nvPicPr>
        <p:blipFill rotWithShape="1">
          <a:blip r:embed="rId8">
            <a:extLst>
              <a:ext uri="{28A0092B-C50C-407E-A947-70E740481C1C}">
                <a14:useLocalDpi xmlns:a14="http://schemas.microsoft.com/office/drawing/2010/main" val="0"/>
              </a:ext>
            </a:extLst>
          </a:blip>
          <a:srcRect b="91111"/>
          <a:stretch/>
        </p:blipFill>
        <p:spPr>
          <a:xfrm>
            <a:off x="0" y="6096000"/>
            <a:ext cx="12192000" cy="640080"/>
          </a:xfrm>
          <a:prstGeom prst="rect">
            <a:avLst/>
          </a:prstGeom>
        </p:spPr>
      </p:pic>
      <p:sp>
        <p:nvSpPr>
          <p:cNvPr id="16" name="Rectangle 7"/>
          <p:cNvSpPr txBox="1">
            <a:spLocks noChangeArrowheads="1"/>
          </p:cNvSpPr>
          <p:nvPr userDrawn="1"/>
        </p:nvSpPr>
        <p:spPr bwMode="auto">
          <a:xfrm>
            <a:off x="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100" dirty="0"/>
              <a:t>Legislative Budget Office</a:t>
            </a:r>
          </a:p>
        </p:txBody>
      </p:sp>
      <p:cxnSp>
        <p:nvCxnSpPr>
          <p:cNvPr id="19" name="Straight Connector 18"/>
          <p:cNvCxnSpPr/>
          <p:nvPr userDrawn="1"/>
        </p:nvCxnSpPr>
        <p:spPr>
          <a:xfrm>
            <a:off x="0" y="6675120"/>
            <a:ext cx="12192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DrafterName"/>
          <p:cNvSpPr txBox="1">
            <a:spLocks noChangeArrowheads="1"/>
          </p:cNvSpPr>
          <p:nvPr userDrawn="1"/>
        </p:nvSpPr>
        <p:spPr bwMode="auto">
          <a:xfrm>
            <a:off x="1043940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altLang="en-US" sz="1100" dirty="0">
              <a:solidFill>
                <a:schemeClr val="bg1"/>
              </a:solidFill>
            </a:endParaRPr>
          </a:p>
        </p:txBody>
      </p:sp>
      <p:sp>
        <p:nvSpPr>
          <p:cNvPr id="22" name="Rectangle 7">
            <a:hlinkClick r:id="rId9"/>
          </p:cNvPr>
          <p:cNvSpPr txBox="1">
            <a:spLocks noChangeArrowheads="1"/>
          </p:cNvSpPr>
          <p:nvPr userDrawn="1"/>
        </p:nvSpPr>
        <p:spPr bwMode="auto">
          <a:xfrm>
            <a:off x="11201400" y="6428232"/>
            <a:ext cx="914400" cy="2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8" r:id="rId3"/>
    <p:sldLayoutId id="2147483691" r:id="rId4"/>
    <p:sldLayoutId id="2147483697" r:id="rId5"/>
    <p:sldLayoutId id="2147483699" r:id="rId6"/>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150">
          <a:solidFill>
            <a:schemeClr val="tx2"/>
          </a:solidFill>
          <a:latin typeface="Times New Roman" charset="0"/>
        </a:defRPr>
      </a:lvl2pPr>
      <a:lvl3pPr algn="l" rtl="0" eaLnBrk="1" fontAlgn="base" hangingPunct="1">
        <a:spcBef>
          <a:spcPct val="0"/>
        </a:spcBef>
        <a:spcAft>
          <a:spcPct val="0"/>
        </a:spcAft>
        <a:defRPr sz="3150">
          <a:solidFill>
            <a:schemeClr val="tx2"/>
          </a:solidFill>
          <a:latin typeface="Times New Roman" charset="0"/>
        </a:defRPr>
      </a:lvl3pPr>
      <a:lvl4pPr algn="l" rtl="0" eaLnBrk="1" fontAlgn="base" hangingPunct="1">
        <a:spcBef>
          <a:spcPct val="0"/>
        </a:spcBef>
        <a:spcAft>
          <a:spcPct val="0"/>
        </a:spcAft>
        <a:defRPr sz="3150">
          <a:solidFill>
            <a:schemeClr val="tx2"/>
          </a:solidFill>
          <a:latin typeface="Times New Roman" charset="0"/>
        </a:defRPr>
      </a:lvl4pPr>
      <a:lvl5pPr algn="l" rtl="0" eaLnBrk="1" fontAlgn="base" hangingPunct="1">
        <a:spcBef>
          <a:spcPct val="0"/>
        </a:spcBef>
        <a:spcAft>
          <a:spcPct val="0"/>
        </a:spcAft>
        <a:defRPr sz="3150">
          <a:solidFill>
            <a:schemeClr val="tx2"/>
          </a:solidFill>
          <a:latin typeface="Times New Roman" charset="0"/>
        </a:defRPr>
      </a:lvl5pPr>
      <a:lvl6pPr marL="342900" algn="l" rtl="0" eaLnBrk="1" fontAlgn="base" hangingPunct="1">
        <a:spcBef>
          <a:spcPct val="0"/>
        </a:spcBef>
        <a:spcAft>
          <a:spcPct val="0"/>
        </a:spcAft>
        <a:defRPr sz="3150">
          <a:solidFill>
            <a:schemeClr val="tx2"/>
          </a:solidFill>
          <a:latin typeface="Times New Roman" charset="0"/>
        </a:defRPr>
      </a:lvl6pPr>
      <a:lvl7pPr marL="685800" algn="l" rtl="0" eaLnBrk="1" fontAlgn="base" hangingPunct="1">
        <a:spcBef>
          <a:spcPct val="0"/>
        </a:spcBef>
        <a:spcAft>
          <a:spcPct val="0"/>
        </a:spcAft>
        <a:defRPr sz="3150">
          <a:solidFill>
            <a:schemeClr val="tx2"/>
          </a:solidFill>
          <a:latin typeface="Times New Roman" charset="0"/>
        </a:defRPr>
      </a:lvl7pPr>
      <a:lvl8pPr marL="1028700" algn="l" rtl="0" eaLnBrk="1" fontAlgn="base" hangingPunct="1">
        <a:spcBef>
          <a:spcPct val="0"/>
        </a:spcBef>
        <a:spcAft>
          <a:spcPct val="0"/>
        </a:spcAft>
        <a:defRPr sz="3150">
          <a:solidFill>
            <a:schemeClr val="tx2"/>
          </a:solidFill>
          <a:latin typeface="Times New Roman" charset="0"/>
        </a:defRPr>
      </a:lvl8pPr>
      <a:lvl9pPr marL="1371600" algn="l" rtl="0" eaLnBrk="1" fontAlgn="base" hangingPunct="1">
        <a:spcBef>
          <a:spcPct val="0"/>
        </a:spcBef>
        <a:spcAft>
          <a:spcPct val="0"/>
        </a:spcAft>
        <a:defRPr sz="3150">
          <a:solidFill>
            <a:schemeClr val="tx2"/>
          </a:solidFill>
          <a:latin typeface="Times New Roman" charset="0"/>
        </a:defRPr>
      </a:lvl9pPr>
    </p:titleStyle>
    <p:bodyStyle>
      <a:lvl1pPr marL="341313" indent="-341313" algn="l" rtl="0" eaLnBrk="1" fontAlgn="base" hangingPunct="1">
        <a:spcBef>
          <a:spcPct val="20000"/>
        </a:spcBef>
        <a:spcAft>
          <a:spcPct val="0"/>
        </a:spcAft>
        <a:buClr>
          <a:srgbClr val="C00000"/>
        </a:buClr>
        <a:buSzPct val="90000"/>
        <a:buFont typeface="Wingdings" pitchFamily="2" charset="2"/>
        <a:buChar char="n"/>
        <a:defRPr sz="2800">
          <a:solidFill>
            <a:schemeClr val="tx1"/>
          </a:solidFill>
          <a:latin typeface="+mn-lt"/>
          <a:ea typeface="+mn-ea"/>
          <a:cs typeface="+mn-cs"/>
        </a:defRPr>
      </a:lvl1pPr>
      <a:lvl2pPr marL="573088" indent="-230188" algn="l" rtl="0" eaLnBrk="1" fontAlgn="base" hangingPunct="1">
        <a:spcBef>
          <a:spcPct val="20000"/>
        </a:spcBef>
        <a:spcAft>
          <a:spcPct val="0"/>
        </a:spcAft>
        <a:buClr>
          <a:schemeClr val="accent1"/>
        </a:buClr>
        <a:buSzPct val="75000"/>
        <a:buFont typeface="Wingdings" pitchFamily="2" charset="2"/>
        <a:buChar char="n"/>
        <a:defRPr sz="2400">
          <a:solidFill>
            <a:schemeClr val="tx1"/>
          </a:solidFill>
          <a:latin typeface="+mn-lt"/>
        </a:defRPr>
      </a:lvl2pPr>
      <a:lvl3pPr marL="914400" indent="-228600" algn="l" rtl="0" eaLnBrk="1" fontAlgn="base" hangingPunct="1">
        <a:spcBef>
          <a:spcPct val="20000"/>
        </a:spcBef>
        <a:spcAft>
          <a:spcPct val="0"/>
        </a:spcAft>
        <a:buClr>
          <a:srgbClr val="C00000"/>
        </a:buClr>
        <a:buSzPct val="55000"/>
        <a:buFont typeface="Wingdings" pitchFamily="2" charset="2"/>
        <a:buChar char="n"/>
        <a:defRPr sz="2200">
          <a:solidFill>
            <a:schemeClr val="tx1"/>
          </a:solidFill>
          <a:latin typeface="+mn-lt"/>
        </a:defRPr>
      </a:lvl3pPr>
      <a:lvl4pPr marL="1255713" indent="-227013"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1543050" indent="-171450" algn="l" rtl="0" eaLnBrk="1" fontAlgn="base" hangingPunct="1">
        <a:spcBef>
          <a:spcPct val="20000"/>
        </a:spcBef>
        <a:spcAft>
          <a:spcPct val="0"/>
        </a:spcAft>
        <a:buClr>
          <a:srgbClr val="C00000"/>
        </a:buClr>
        <a:buFont typeface="Wingdings" pitchFamily="2" charset="2"/>
        <a:buChar char="§"/>
        <a:defRPr sz="180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6pPr>
      <a:lvl7pPr marL="22288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7pPr>
      <a:lvl8pPr marL="25717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8pPr>
      <a:lvl9pPr marL="29146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Pandemic caseload increases begin to ebb</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80593394"/>
              </p:ext>
            </p:extLst>
          </p:nvPr>
        </p:nvGraphicFramePr>
        <p:xfrm>
          <a:off x="1066800" y="1598394"/>
          <a:ext cx="7239000"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5"/>
          <p:cNvSpPr>
            <a:spLocks noGrp="1"/>
          </p:cNvSpPr>
          <p:nvPr>
            <p:ph sz="quarter" idx="10"/>
          </p:nvPr>
        </p:nvSpPr>
        <p:spPr>
          <a:xfrm>
            <a:off x="8534400" y="1712976"/>
            <a:ext cx="3294529" cy="4535424"/>
          </a:xfrm>
        </p:spPr>
        <p:txBody>
          <a:bodyPr/>
          <a:lstStyle/>
          <a:p>
            <a:r>
              <a:rPr lang="en-US" sz="1500" dirty="0"/>
              <a:t>After Medicaid caseloads stayed largely stable from FY 2015 through FY 2019, and in fact decreased from FY 2017 through FY 2020, the COVID-19 pandemic reversed this trend. During this time, Group VIII and CFC caseloads increased primarily due to the economy and the suspension of eligibility redeterminations required to receive enhanced federal Medicaid funding.</a:t>
            </a:r>
          </a:p>
          <a:p>
            <a:r>
              <a:rPr lang="en-US" sz="1500" dirty="0"/>
              <a:t>Beginning in late FY 2023, extended eligibility due to the COVID-19 pandemic began to phase out, and a resumption of eligibility redeterminations led to caseloads decreasing during FY 2024.</a:t>
            </a:r>
          </a:p>
        </p:txBody>
      </p:sp>
      <p:sp>
        <p:nvSpPr>
          <p:cNvPr id="5" name="TextBox 4"/>
          <p:cNvSpPr txBox="1"/>
          <p:nvPr/>
        </p:nvSpPr>
        <p:spPr>
          <a:xfrm>
            <a:off x="1066800" y="5869315"/>
            <a:ext cx="4495800" cy="261610"/>
          </a:xfrm>
          <a:prstGeom prst="rect">
            <a:avLst/>
          </a:prstGeom>
          <a:noFill/>
        </p:spPr>
        <p:txBody>
          <a:bodyPr wrap="square" rtlCol="0">
            <a:spAutoFit/>
          </a:bodyPr>
          <a:lstStyle/>
          <a:p>
            <a:r>
              <a:rPr lang="en-US" sz="1100" dirty="0">
                <a:latin typeface="+mn-lt"/>
              </a:rPr>
              <a:t>Source: Ohio Department of Medicaid Monthly Caseload Reports</a:t>
            </a:r>
          </a:p>
        </p:txBody>
      </p:sp>
    </p:spTree>
    <p:extLst>
      <p:ext uri="{BB962C8B-B14F-4D97-AF65-F5344CB8AC3E}">
        <p14:creationId xmlns:p14="http://schemas.microsoft.com/office/powerpoint/2010/main" val="1866540769"/>
      </p:ext>
    </p:extLst>
  </p:cSld>
  <p:clrMapOvr>
    <a:masterClrMapping/>
  </p:clrMapOvr>
</p:sld>
</file>

<file path=ppt/theme/theme1.xml><?xml version="1.0" encoding="utf-8"?>
<a:theme xmlns:a="http://schemas.openxmlformats.org/drawingml/2006/main" name="Layers">
  <a:themeElements>
    <a:clrScheme name="Custom 1">
      <a:dk1>
        <a:sysClr val="windowText" lastClr="000000"/>
      </a:dk1>
      <a:lt1>
        <a:sysClr val="window" lastClr="FFFFFF"/>
      </a:lt1>
      <a:dk2>
        <a:srgbClr val="1F497D"/>
      </a:dk2>
      <a:lt2>
        <a:srgbClr val="EEECE1"/>
      </a:lt2>
      <a:accent1>
        <a:srgbClr val="002163"/>
      </a:accent1>
      <a:accent2>
        <a:srgbClr val="C0504D"/>
      </a:accent2>
      <a:accent3>
        <a:srgbClr val="9BBB59"/>
      </a:accent3>
      <a:accent4>
        <a:srgbClr val="FF0000"/>
      </a:accent4>
      <a:accent5>
        <a:srgbClr val="4BACC6"/>
      </a:accent5>
      <a:accent6>
        <a:srgbClr val="F79646"/>
      </a:accent6>
      <a:hlink>
        <a:srgbClr val="0070C0"/>
      </a:hlink>
      <a:folHlink>
        <a:srgbClr val="0070C0"/>
      </a:folHlink>
    </a:clrScheme>
    <a:fontScheme name="FN font them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Office Them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Office Them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Office Them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Office Them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hio Facts Template.potx" id="{ABE8DC34-85DB-4B5F-A7CC-9DF3C49791B1}" vid="{4C6E6946-AD51-4E2D-94F2-CFE20DE60AD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Ohio Facts Template</Template>
  <TotalTime>6382</TotalTime>
  <Words>118</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Georgia</vt:lpstr>
      <vt:lpstr>Times New Roman</vt:lpstr>
      <vt:lpstr>Wingdings</vt:lpstr>
      <vt:lpstr>Layers</vt:lpstr>
      <vt:lpstr>Pandemic caseload increases begin to ebb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Heading</dc:title>
  <dc:creator>Nelson V. Lindgren</dc:creator>
  <cp:lastModifiedBy>Linda Bayer</cp:lastModifiedBy>
  <cp:revision>56</cp:revision>
  <cp:lastPrinted>2022-05-16T19:03:05Z</cp:lastPrinted>
  <dcterms:created xsi:type="dcterms:W3CDTF">2022-06-30T14:04:27Z</dcterms:created>
  <dcterms:modified xsi:type="dcterms:W3CDTF">2024-08-23T15:07:17Z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