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68"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75976" autoAdjust="0"/>
  </p:normalViewPr>
  <p:slideViewPr>
    <p:cSldViewPr>
      <p:cViewPr varScale="1">
        <p:scale>
          <a:sx n="114" d="100"/>
          <a:sy n="114" d="100"/>
        </p:scale>
        <p:origin x="474" y="8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US" sz="1800" dirty="0">
                <a:solidFill>
                  <a:schemeClr val="tx1"/>
                </a:solidFill>
              </a:rPr>
              <a:t>Medicaid</a:t>
            </a:r>
            <a:r>
              <a:rPr lang="en-US" sz="1800" baseline="0" dirty="0">
                <a:solidFill>
                  <a:schemeClr val="tx1"/>
                </a:solidFill>
              </a:rPr>
              <a:t> Expenditures by Fund Group, FY 2015 to FY 2024</a:t>
            </a:r>
            <a:endParaRPr lang="en-US" sz="1800" dirty="0">
              <a:solidFill>
                <a:schemeClr val="tx1"/>
              </a:solidFill>
            </a:endParaRPr>
          </a:p>
        </c:rich>
      </c:tx>
      <c:layout>
        <c:manualLayout>
          <c:xMode val="edge"/>
          <c:yMode val="edge"/>
          <c:x val="0.15992138364779873"/>
          <c:y val="0"/>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GRF – State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FY 2015</c:v>
                </c:pt>
                <c:pt idx="1">
                  <c:v>FY 2016</c:v>
                </c:pt>
                <c:pt idx="2">
                  <c:v>FY 2017</c:v>
                </c:pt>
                <c:pt idx="3">
                  <c:v>FY 2018</c:v>
                </c:pt>
                <c:pt idx="4">
                  <c:v>FY 2019</c:v>
                </c:pt>
                <c:pt idx="5">
                  <c:v>FY 2020</c:v>
                </c:pt>
                <c:pt idx="6">
                  <c:v>FY 2021</c:v>
                </c:pt>
                <c:pt idx="7">
                  <c:v>FY 2022</c:v>
                </c:pt>
                <c:pt idx="8">
                  <c:v>FY 2023</c:v>
                </c:pt>
                <c:pt idx="9">
                  <c:v>FY 2024</c:v>
                </c:pt>
              </c:strCache>
            </c:strRef>
          </c:cat>
          <c:val>
            <c:numRef>
              <c:f>Sheet1!$B$2:$B$11</c:f>
              <c:numCache>
                <c:formatCode>0.0%</c:formatCode>
                <c:ptCount val="10"/>
                <c:pt idx="0">
                  <c:v>0.23477997964485031</c:v>
                </c:pt>
                <c:pt idx="1">
                  <c:v>0.21065877346360437</c:v>
                </c:pt>
                <c:pt idx="2">
                  <c:v>0.22090642762897883</c:v>
                </c:pt>
                <c:pt idx="3">
                  <c:v>0.18993639672276738</c:v>
                </c:pt>
                <c:pt idx="4">
                  <c:v>0.1946116705078709</c:v>
                </c:pt>
                <c:pt idx="5">
                  <c:v>0.17304896210739373</c:v>
                </c:pt>
                <c:pt idx="6">
                  <c:v>0.16873600163695246</c:v>
                </c:pt>
                <c:pt idx="7">
                  <c:v>0.14800878832357298</c:v>
                </c:pt>
                <c:pt idx="8">
                  <c:v>0.15183389387150548</c:v>
                </c:pt>
                <c:pt idx="9">
                  <c:v>0.17316756191054949</c:v>
                </c:pt>
              </c:numCache>
            </c:numRef>
          </c:val>
          <c:extLst>
            <c:ext xmlns:c16="http://schemas.microsoft.com/office/drawing/2014/chart" uri="{C3380CC4-5D6E-409C-BE32-E72D297353CC}">
              <c16:uniqueId val="{00000000-9A84-44A3-B96B-E19B549D4D0F}"/>
            </c:ext>
          </c:extLst>
        </c:ser>
        <c:ser>
          <c:idx val="1"/>
          <c:order val="1"/>
          <c:tx>
            <c:strRef>
              <c:f>Sheet1!$C$1</c:f>
              <c:strCache>
                <c:ptCount val="1"/>
                <c:pt idx="0">
                  <c:v>GRF – Federal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FY 2015</c:v>
                </c:pt>
                <c:pt idx="1">
                  <c:v>FY 2016</c:v>
                </c:pt>
                <c:pt idx="2">
                  <c:v>FY 2017</c:v>
                </c:pt>
                <c:pt idx="3">
                  <c:v>FY 2018</c:v>
                </c:pt>
                <c:pt idx="4">
                  <c:v>FY 2019</c:v>
                </c:pt>
                <c:pt idx="5">
                  <c:v>FY 2020</c:v>
                </c:pt>
                <c:pt idx="6">
                  <c:v>FY 2021</c:v>
                </c:pt>
                <c:pt idx="7">
                  <c:v>FY 2022</c:v>
                </c:pt>
                <c:pt idx="8">
                  <c:v>FY 2023</c:v>
                </c:pt>
                <c:pt idx="9">
                  <c:v>FY 2024</c:v>
                </c:pt>
              </c:strCache>
            </c:strRef>
          </c:cat>
          <c:val>
            <c:numRef>
              <c:f>Sheet1!$C$2:$C$11</c:f>
              <c:numCache>
                <c:formatCode>0.0%</c:formatCode>
                <c:ptCount val="10"/>
                <c:pt idx="0">
                  <c:v>0.3985838882501429</c:v>
                </c:pt>
                <c:pt idx="1">
                  <c:v>0.46127769800327556</c:v>
                </c:pt>
                <c:pt idx="2">
                  <c:v>0.461571672712145</c:v>
                </c:pt>
                <c:pt idx="3">
                  <c:v>0.35983783082180909</c:v>
                </c:pt>
                <c:pt idx="4">
                  <c:v>0.36781762777909122</c:v>
                </c:pt>
                <c:pt idx="5">
                  <c:v>0.37496897020353509</c:v>
                </c:pt>
                <c:pt idx="6">
                  <c:v>0.4012956512786956</c:v>
                </c:pt>
                <c:pt idx="7">
                  <c:v>0.33923721644115196</c:v>
                </c:pt>
                <c:pt idx="8">
                  <c:v>0.35974054371804765</c:v>
                </c:pt>
                <c:pt idx="9">
                  <c:v>0.32401029155584554</c:v>
                </c:pt>
              </c:numCache>
            </c:numRef>
          </c:val>
          <c:extLst>
            <c:ext xmlns:c16="http://schemas.microsoft.com/office/drawing/2014/chart" uri="{C3380CC4-5D6E-409C-BE32-E72D297353CC}">
              <c16:uniqueId val="{00000001-9A84-44A3-B96B-E19B549D4D0F}"/>
            </c:ext>
          </c:extLst>
        </c:ser>
        <c:ser>
          <c:idx val="2"/>
          <c:order val="2"/>
          <c:tx>
            <c:strRef>
              <c:f>Sheet1!$D$1</c:f>
              <c:strCache>
                <c:ptCount val="1"/>
                <c:pt idx="0">
                  <c:v>Non-GRF – State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FY 2015</c:v>
                </c:pt>
                <c:pt idx="1">
                  <c:v>FY 2016</c:v>
                </c:pt>
                <c:pt idx="2">
                  <c:v>FY 2017</c:v>
                </c:pt>
                <c:pt idx="3">
                  <c:v>FY 2018</c:v>
                </c:pt>
                <c:pt idx="4">
                  <c:v>FY 2019</c:v>
                </c:pt>
                <c:pt idx="5">
                  <c:v>FY 2020</c:v>
                </c:pt>
                <c:pt idx="6">
                  <c:v>FY 2021</c:v>
                </c:pt>
                <c:pt idx="7">
                  <c:v>FY 2022</c:v>
                </c:pt>
                <c:pt idx="8">
                  <c:v>FY 2023</c:v>
                </c:pt>
                <c:pt idx="9">
                  <c:v>FY 2024</c:v>
                </c:pt>
              </c:strCache>
            </c:strRef>
          </c:cat>
          <c:val>
            <c:numRef>
              <c:f>Sheet1!$D$2:$D$11</c:f>
              <c:numCache>
                <c:formatCode>0.0%</c:formatCode>
                <c:ptCount val="10"/>
                <c:pt idx="0">
                  <c:v>7.9848020740901332E-2</c:v>
                </c:pt>
                <c:pt idx="1">
                  <c:v>9.4782668330298137E-2</c:v>
                </c:pt>
                <c:pt idx="2">
                  <c:v>8.9395108307461738E-2</c:v>
                </c:pt>
                <c:pt idx="3">
                  <c:v>0.12744080493582466</c:v>
                </c:pt>
                <c:pt idx="4">
                  <c:v>0.12271202242109741</c:v>
                </c:pt>
                <c:pt idx="5">
                  <c:v>0.12642685453894947</c:v>
                </c:pt>
                <c:pt idx="6">
                  <c:v>9.9507706879700189E-2</c:v>
                </c:pt>
                <c:pt idx="7">
                  <c:v>0.11749510869874924</c:v>
                </c:pt>
                <c:pt idx="8">
                  <c:v>0.114525057189606</c:v>
                </c:pt>
                <c:pt idx="9">
                  <c:v>0.13375053383727603</c:v>
                </c:pt>
              </c:numCache>
            </c:numRef>
          </c:val>
          <c:extLst>
            <c:ext xmlns:c16="http://schemas.microsoft.com/office/drawing/2014/chart" uri="{C3380CC4-5D6E-409C-BE32-E72D297353CC}">
              <c16:uniqueId val="{00000002-9A84-44A3-B96B-E19B549D4D0F}"/>
            </c:ext>
          </c:extLst>
        </c:ser>
        <c:ser>
          <c:idx val="3"/>
          <c:order val="3"/>
          <c:tx>
            <c:strRef>
              <c:f>Sheet1!$E$1</c:f>
              <c:strCache>
                <c:ptCount val="1"/>
                <c:pt idx="0">
                  <c:v>Non-GRF – Federal</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FY 2015</c:v>
                </c:pt>
                <c:pt idx="1">
                  <c:v>FY 2016</c:v>
                </c:pt>
                <c:pt idx="2">
                  <c:v>FY 2017</c:v>
                </c:pt>
                <c:pt idx="3">
                  <c:v>FY 2018</c:v>
                </c:pt>
                <c:pt idx="4">
                  <c:v>FY 2019</c:v>
                </c:pt>
                <c:pt idx="5">
                  <c:v>FY 2020</c:v>
                </c:pt>
                <c:pt idx="6">
                  <c:v>FY 2021</c:v>
                </c:pt>
                <c:pt idx="7">
                  <c:v>FY 2022</c:v>
                </c:pt>
                <c:pt idx="8">
                  <c:v>FY 2023</c:v>
                </c:pt>
                <c:pt idx="9">
                  <c:v>FY 2024</c:v>
                </c:pt>
              </c:strCache>
            </c:strRef>
          </c:cat>
          <c:val>
            <c:numRef>
              <c:f>Sheet1!$E$2:$E$11</c:f>
              <c:numCache>
                <c:formatCode>0.0%</c:formatCode>
                <c:ptCount val="10"/>
                <c:pt idx="0">
                  <c:v>0.28678811136410542</c:v>
                </c:pt>
                <c:pt idx="1">
                  <c:v>0.23328086020282193</c:v>
                </c:pt>
                <c:pt idx="2">
                  <c:v>0.22812679135141442</c:v>
                </c:pt>
                <c:pt idx="3">
                  <c:v>0.32278496751959884</c:v>
                </c:pt>
                <c:pt idx="4">
                  <c:v>0.3148586792919405</c:v>
                </c:pt>
                <c:pt idx="5">
                  <c:v>0.3255552131501217</c:v>
                </c:pt>
                <c:pt idx="6">
                  <c:v>0.33046064020465171</c:v>
                </c:pt>
                <c:pt idx="7">
                  <c:v>0.39525888653652586</c:v>
                </c:pt>
                <c:pt idx="8">
                  <c:v>0.37390050522084084</c:v>
                </c:pt>
                <c:pt idx="9">
                  <c:v>0.36907161269632893</c:v>
                </c:pt>
              </c:numCache>
            </c:numRef>
          </c:val>
          <c:extLst>
            <c:ext xmlns:c16="http://schemas.microsoft.com/office/drawing/2014/chart" uri="{C3380CC4-5D6E-409C-BE32-E72D297353CC}">
              <c16:uniqueId val="{00000000-96B6-4418-8B1A-21EA2C292B77}"/>
            </c:ext>
          </c:extLst>
        </c:ser>
        <c:dLbls>
          <c:showLegendKey val="0"/>
          <c:showVal val="0"/>
          <c:showCatName val="0"/>
          <c:showSerName val="0"/>
          <c:showPercent val="0"/>
          <c:showBubbleSize val="0"/>
        </c:dLbls>
        <c:gapWidth val="100"/>
        <c:overlap val="100"/>
        <c:axId val="463496776"/>
        <c:axId val="463494152"/>
      </c:barChart>
      <c:catAx>
        <c:axId val="46349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3496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a:t>Legislative Budget </a:t>
            </a:r>
            <a:r>
              <a:rPr lang="en-US" altLang="en-US" sz="1100" dirty="0"/>
              <a:t>Office</a:t>
            </a:r>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a:t>Two unequal columns</a:t>
            </a:r>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35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35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columns/three content boxes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3291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rows/three content boxes</a:t>
            </a:r>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8421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a:t>Legislative Budget Office</a:t>
            </a:r>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2647" y="269877"/>
            <a:ext cx="10363200" cy="1143000"/>
          </a:xfrm>
        </p:spPr>
        <p:txBody>
          <a:bodyPr/>
          <a:lstStyle/>
          <a:p>
            <a:r>
              <a:rPr lang="en-US" dirty="0"/>
              <a:t>GRF’s share of Medicaid spending remains approximately 50% in FY 2024</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6015112"/>
              </p:ext>
            </p:extLst>
          </p:nvPr>
        </p:nvGraphicFramePr>
        <p:xfrm>
          <a:off x="914400" y="1600201"/>
          <a:ext cx="80772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0"/>
          </p:nvPr>
        </p:nvSpPr>
        <p:spPr>
          <a:xfrm>
            <a:off x="9067800" y="1636776"/>
            <a:ext cx="2537012" cy="4535424"/>
          </a:xfrm>
        </p:spPr>
        <p:txBody>
          <a:bodyPr/>
          <a:lstStyle/>
          <a:p>
            <a:r>
              <a:rPr lang="en-US" sz="1500" spc="-20" dirty="0"/>
              <a:t>GRF has historically been the largest source of Medicaid funds. However, in recent years the proportion of GRF and non-GRF expenditures have been roughly equal.</a:t>
            </a:r>
          </a:p>
          <a:p>
            <a:r>
              <a:rPr lang="en-US" sz="1500" dirty="0"/>
              <a:t>Non-GRF – State expenditures have increased in recent years.  This has been due to multiple causes, including increases in provider franchise fees and assessments and the implementation of Medicaid’s single pharmacy benefit manager. </a:t>
            </a:r>
          </a:p>
        </p:txBody>
      </p:sp>
      <p:sp>
        <p:nvSpPr>
          <p:cNvPr id="5" name="TextBox 4"/>
          <p:cNvSpPr txBox="1"/>
          <p:nvPr/>
        </p:nvSpPr>
        <p:spPr>
          <a:xfrm>
            <a:off x="990600" y="5812796"/>
            <a:ext cx="4343400" cy="261610"/>
          </a:xfrm>
          <a:prstGeom prst="rect">
            <a:avLst/>
          </a:prstGeom>
          <a:noFill/>
        </p:spPr>
        <p:txBody>
          <a:bodyPr wrap="square" rtlCol="0">
            <a:spAutoFit/>
          </a:bodyPr>
          <a:lstStyle/>
          <a:p>
            <a:r>
              <a:rPr lang="en-US" sz="1100" dirty="0">
                <a:latin typeface="+mn-lt"/>
              </a:rPr>
              <a:t>Source: Ohio Administrative Knowledge System</a:t>
            </a:r>
          </a:p>
        </p:txBody>
      </p:sp>
    </p:spTree>
    <p:extLst>
      <p:ext uri="{BB962C8B-B14F-4D97-AF65-F5344CB8AC3E}">
        <p14:creationId xmlns:p14="http://schemas.microsoft.com/office/powerpoint/2010/main" val="1866540769"/>
      </p:ext>
    </p:extLst>
  </p:cSld>
  <p:clrMapOvr>
    <a:masterClrMapping/>
  </p:clrMapOvr>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potx" id="{ABE8DC34-85DB-4B5F-A7CC-9DF3C49791B1}" vid="{4C6E6946-AD51-4E2D-94F2-CFE20DE60AD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3760</TotalTime>
  <Words>93</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GRF’s share of Medicaid spending remains approximately 50% in FY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Nelson V. Lindgren</dc:creator>
  <cp:lastModifiedBy>Linda Bayer</cp:lastModifiedBy>
  <cp:revision>57</cp:revision>
  <cp:lastPrinted>2022-05-16T19:03:05Z</cp:lastPrinted>
  <dcterms:created xsi:type="dcterms:W3CDTF">2022-06-30T14:04:27Z</dcterms:created>
  <dcterms:modified xsi:type="dcterms:W3CDTF">2024-08-23T15:31:48Z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