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75976" autoAdjust="0"/>
  </p:normalViewPr>
  <p:slideViewPr>
    <p:cSldViewPr>
      <p:cViewPr varScale="1">
        <p:scale>
          <a:sx n="86" d="100"/>
          <a:sy n="86" d="100"/>
        </p:scale>
        <p:origin x="754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903" y="1524000"/>
            <a:ext cx="6258697" cy="4572000"/>
          </a:xfrm>
        </p:spPr>
        <p:txBody>
          <a:bodyPr/>
          <a:lstStyle/>
          <a:p>
            <a:r>
              <a:rPr lang="en-US" sz="2200" dirty="0"/>
              <a:t>Federal Medical Assistance Percentage (FMAP) is the percentage of Medicaid spending reimbursed to states</a:t>
            </a:r>
          </a:p>
          <a:p>
            <a:pPr lvl="1"/>
            <a:r>
              <a:rPr lang="en-US" sz="2000" dirty="0"/>
              <a:t>Calculated yearly for each state, determined by relative per-capita income in prior years</a:t>
            </a:r>
          </a:p>
          <a:p>
            <a:pPr lvl="2"/>
            <a:r>
              <a:rPr lang="en-US" sz="1800" dirty="0"/>
              <a:t>Higher per-capita income </a:t>
            </a:r>
            <a:r>
              <a:rPr lang="en-US" sz="1800" dirty="0">
                <a:sym typeface="Wingdings" panose="05000000000000000000" pitchFamily="2" charset="2"/>
              </a:rPr>
              <a:t> lower FMAP </a:t>
            </a:r>
          </a:p>
          <a:p>
            <a:pPr lvl="2"/>
            <a:r>
              <a:rPr lang="en-US" sz="1800" dirty="0">
                <a:sym typeface="Wingdings" panose="05000000000000000000" pitchFamily="2" charset="2"/>
              </a:rPr>
              <a:t>Federal law sets minimum at 50%, maximum at 83%</a:t>
            </a:r>
          </a:p>
          <a:p>
            <a:pPr lvl="1"/>
            <a:r>
              <a:rPr lang="en-US" sz="2000" dirty="0"/>
              <a:t>Variations of FMAP applied to certain circumstances</a:t>
            </a:r>
          </a:p>
          <a:p>
            <a:pPr lvl="2"/>
            <a:r>
              <a:rPr lang="en-US" sz="1800" dirty="0"/>
              <a:t>Enhanced FMAP at 75.22% for Ohio in federal fiscal year (FFY) 2025 for State Children’s Health Insurance Program </a:t>
            </a:r>
          </a:p>
          <a:p>
            <a:pPr lvl="2"/>
            <a:r>
              <a:rPr lang="en-US" sz="1800" dirty="0"/>
              <a:t>90% for Group VIII</a:t>
            </a:r>
          </a:p>
          <a:p>
            <a:pPr lvl="2"/>
            <a:r>
              <a:rPr lang="en-US" sz="1800" dirty="0"/>
              <a:t>6.2 percentage points increase during the COVID-19 public health emergency </a:t>
            </a:r>
          </a:p>
          <a:p>
            <a:pPr lvl="2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Ohio ranked 33</a:t>
            </a:r>
            <a:r>
              <a:rPr lang="en-US" sz="3200" baseline="30000" dirty="0"/>
              <a:t>rd</a:t>
            </a:r>
            <a:r>
              <a:rPr lang="en-US" sz="3200" dirty="0"/>
              <a:t> in the nation for per-capita income, </a:t>
            </a:r>
            <a:br>
              <a:rPr lang="en-US" sz="3200" dirty="0"/>
            </a:br>
            <a:r>
              <a:rPr lang="en-US" sz="3200" dirty="0"/>
              <a:t>which boosts federal reimbursement rate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52292837"/>
              </p:ext>
            </p:extLst>
          </p:nvPr>
        </p:nvGraphicFramePr>
        <p:xfrm>
          <a:off x="7239000" y="2347361"/>
          <a:ext cx="4648200" cy="2438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628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788286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788286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5764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State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Per-Capita Income Rank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Average 2020-2022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Regular FMAP</a:t>
                      </a:r>
                    </a:p>
                    <a:p>
                      <a:pPr algn="ctr"/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FFY 2025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72391"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  <a:r>
                        <a:rPr lang="en-US" sz="1200" baseline="0" dirty="0"/>
                        <a:t> states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Top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50.00%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72391">
                <a:tc>
                  <a:txBody>
                    <a:bodyPr/>
                    <a:lstStyle/>
                    <a:p>
                      <a:r>
                        <a:rPr lang="en-US" sz="1200" b="1" dirty="0"/>
                        <a:t>Ohio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64.60%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72391">
                <a:tc>
                  <a:txBody>
                    <a:bodyPr/>
                    <a:lstStyle/>
                    <a:p>
                      <a:r>
                        <a:rPr lang="en-US" sz="1200" dirty="0"/>
                        <a:t>Alabama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72.84%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72391">
                <a:tc>
                  <a:txBody>
                    <a:bodyPr/>
                    <a:lstStyle/>
                    <a:p>
                      <a:r>
                        <a:rPr lang="en-US" sz="1200" dirty="0"/>
                        <a:t>West Virginia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73.84%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72391">
                <a:tc>
                  <a:txBody>
                    <a:bodyPr/>
                    <a:lstStyle/>
                    <a:p>
                      <a:r>
                        <a:rPr lang="en-US" sz="1200" dirty="0"/>
                        <a:t>Mississippi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76.90%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28367AC-C6E5-510D-7707-D7FCB32AE274}"/>
              </a:ext>
            </a:extLst>
          </p:cNvPr>
          <p:cNvSpPr txBox="1"/>
          <p:nvPr/>
        </p:nvSpPr>
        <p:spPr>
          <a:xfrm>
            <a:off x="7239000" y="4800600"/>
            <a:ext cx="472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Federal Register/Vol. 88, No. 223; Federal Reserve Bank of St. Louis </a:t>
            </a: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456</TotalTime>
  <Words>159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ranked 33rd in the nation for per-capita income,  which boosts federal reimbursement rate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Brandon T. Minster</dc:creator>
  <cp:lastModifiedBy>Zach Gleim</cp:lastModifiedBy>
  <cp:revision>33</cp:revision>
  <cp:lastPrinted>2022-05-16T19:03:05Z</cp:lastPrinted>
  <dcterms:created xsi:type="dcterms:W3CDTF">2022-06-29T13:47:27Z</dcterms:created>
  <dcterms:modified xsi:type="dcterms:W3CDTF">2024-08-26T14:33:18Z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