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Doskocil" initials="JD" lastIdx="2" clrIdx="0">
    <p:extLst>
      <p:ext uri="{19B8F6BF-5375-455C-9EA6-DF929625EA0E}">
        <p15:presenceInfo xmlns:p15="http://schemas.microsoft.com/office/powerpoint/2012/main" userId="S-1-5-21-842925246-562591055-725345543-37328" providerId="AD"/>
      </p:ext>
    </p:extLst>
  </p:cmAuthor>
  <p:cmAuthor id="2" name="Maggie West" initials="MW" lastIdx="1" clrIdx="1">
    <p:extLst>
      <p:ext uri="{19B8F6BF-5375-455C-9EA6-DF929625EA0E}">
        <p15:presenceInfo xmlns:p15="http://schemas.microsoft.com/office/powerpoint/2012/main" userId="Maggie We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1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10668000" cy="1143000"/>
          </a:xfrm>
        </p:spPr>
        <p:txBody>
          <a:bodyPr/>
          <a:lstStyle/>
          <a:p>
            <a:r>
              <a:rPr lang="en-US" sz="3350" dirty="0" smtClean="0"/>
              <a:t>Motor vehicle license tax generated $585.5 million in CY 2023 for local transportation infrastructure</a:t>
            </a:r>
            <a:endParaRPr lang="en-US" sz="335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894290"/>
              </p:ext>
            </p:extLst>
          </p:nvPr>
        </p:nvGraphicFramePr>
        <p:xfrm>
          <a:off x="937953" y="1735223"/>
          <a:ext cx="6857999" cy="4008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>
                  <a:extLst>
                    <a:ext uri="{9D8B030D-6E8A-4147-A177-3AD203B41FA5}">
                      <a16:colId xmlns:a16="http://schemas.microsoft.com/office/drawing/2014/main" val="26253118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569644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02594425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961596487"/>
                    </a:ext>
                  </a:extLst>
                </a:gridCol>
              </a:tblGrid>
              <a:tr h="603769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Distributions to Local Governments for Roads and Bridges in Calendar Year 2023</a:t>
                      </a:r>
                    </a:p>
                    <a:p>
                      <a:pPr algn="ctr"/>
                      <a:r>
                        <a:rPr lang="en-US" sz="1350" baseline="0" dirty="0" smtClean="0"/>
                        <a:t>($ in millions)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4852498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pPr algn="ctr"/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Local Government</a:t>
                      </a:r>
                      <a:endParaRPr lang="en-US" sz="13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State Tax</a:t>
                      </a:r>
                      <a:endParaRPr lang="en-US" sz="1350" b="1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Permissive</a:t>
                      </a:r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 Local Tax</a:t>
                      </a:r>
                      <a:endParaRPr lang="en-US" sz="1350" b="1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13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38618"/>
                  </a:ext>
                </a:extLst>
              </a:tr>
              <a:tr h="64887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Counties</a:t>
                      </a:r>
                      <a:r>
                        <a:rPr lang="en-US" sz="1200" b="1" baseline="0" dirty="0" smtClean="0"/>
                        <a:t> </a:t>
                      </a:r>
                    </a:p>
                    <a:p>
                      <a:r>
                        <a:rPr lang="en-US" sz="1200" i="1" dirty="0" smtClean="0"/>
                        <a:t>Levy authority:</a:t>
                      </a:r>
                      <a:r>
                        <a:rPr lang="en-US" sz="1200" i="1" baseline="0" dirty="0" smtClean="0"/>
                        <a:t> up to $20</a:t>
                      </a:r>
                      <a:endParaRPr lang="en-US" sz="1200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$261.7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$153.0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$414.7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1586316121"/>
                  </a:ext>
                </a:extLst>
              </a:tr>
              <a:tr h="64887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Municipalities</a:t>
                      </a:r>
                    </a:p>
                    <a:p>
                      <a:r>
                        <a:rPr lang="en-US" sz="1200" i="1" baseline="0" dirty="0" smtClean="0"/>
                        <a:t>Levy authority: $</a:t>
                      </a:r>
                      <a:r>
                        <a:rPr lang="en-US" sz="1200" i="1" baseline="0" dirty="0" smtClean="0"/>
                        <a:t>5-$</a:t>
                      </a:r>
                      <a:r>
                        <a:rPr lang="en-US" sz="1200" i="1" baseline="0" dirty="0" smtClean="0"/>
                        <a:t>25*</a:t>
                      </a:r>
                      <a:endParaRPr lang="en-US" sz="1100" i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$62.9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$67.3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$130.2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1419854193"/>
                  </a:ext>
                </a:extLst>
              </a:tr>
              <a:tr h="648873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Townships</a:t>
                      </a:r>
                    </a:p>
                    <a:p>
                      <a:r>
                        <a:rPr lang="en-US" sz="1200" i="1" baseline="0" dirty="0" smtClean="0"/>
                        <a:t>Levy authority: up to $10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$17.1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$23.5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$40.6</a:t>
                      </a: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2161017388"/>
                  </a:ext>
                </a:extLst>
              </a:tr>
              <a:tr h="43592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Total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$341.7</a:t>
                      </a: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$243.8</a:t>
                      </a:r>
                    </a:p>
                  </a:txBody>
                  <a:tcPr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$585.5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R="640080" anchor="ctr"/>
                </a:tc>
                <a:extLst>
                  <a:ext uri="{0D108BD9-81ED-4DB2-BD59-A6C34878D82A}">
                    <a16:rowId xmlns:a16="http://schemas.microsoft.com/office/drawing/2014/main" val="2645457076"/>
                  </a:ext>
                </a:extLst>
              </a:tr>
              <a:tr h="512288">
                <a:tc gridSpan="4"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*The</a:t>
                      </a:r>
                      <a:r>
                        <a:rPr lang="en-US" sz="1100" b="0" baseline="0" dirty="0" smtClean="0"/>
                        <a:t> amount that a municipality can levy depends on the amount that is levied by the county.</a:t>
                      </a:r>
                      <a:endParaRPr lang="en-US" sz="1100" b="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60358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799" y="1629566"/>
            <a:ext cx="3733801" cy="4542634"/>
          </a:xfrm>
        </p:spPr>
        <p:txBody>
          <a:bodyPr/>
          <a:lstStyle/>
          <a:p>
            <a:r>
              <a:rPr lang="en-US" sz="1300" dirty="0" smtClean="0"/>
              <a:t>In CY 2023, $585.5 million in state and local permissive motor vehicle license tax revenue was distributed to counties, municipalities, and townships to fund the planning, construction, and maintenance of roads and bridges.</a:t>
            </a:r>
          </a:p>
          <a:p>
            <a:r>
              <a:rPr lang="en-US" sz="1300" dirty="0"/>
              <a:t>Of the 13.1 million vehicle registrations processed by the </a:t>
            </a:r>
            <a:r>
              <a:rPr lang="en-US" sz="1300" dirty="0" smtClean="0"/>
              <a:t>Bureau of Motor Vehicles (BMV) </a:t>
            </a:r>
            <a:r>
              <a:rPr lang="en-US" sz="1300" dirty="0"/>
              <a:t>in 2023, 8.8 million were </a:t>
            </a:r>
            <a:r>
              <a:rPr lang="en-US" sz="1300" dirty="0" smtClean="0"/>
              <a:t>for passenger cars.</a:t>
            </a:r>
          </a:p>
          <a:p>
            <a:r>
              <a:rPr lang="en-US" sz="1300" dirty="0" smtClean="0"/>
              <a:t>The annual cost to register a passenger car in Ohio ranges from $36 to $66 (</a:t>
            </a:r>
            <a:r>
              <a:rPr lang="en-US" sz="1300" dirty="0"/>
              <a:t>state plus local permissive motor vehicle license taxes and fees</a:t>
            </a:r>
            <a:r>
              <a:rPr lang="en-US" sz="1300" dirty="0" smtClean="0"/>
              <a:t>). It is distributed as follows:</a:t>
            </a:r>
          </a:p>
          <a:p>
            <a:pPr lvl="1"/>
            <a:r>
              <a:rPr lang="en-US" sz="1100" dirty="0" smtClean="0"/>
              <a:t>$20 to local governments;</a:t>
            </a:r>
          </a:p>
          <a:p>
            <a:pPr lvl="1"/>
            <a:r>
              <a:rPr lang="en-US" sz="1100" dirty="0" smtClean="0"/>
              <a:t>$11 to the Department of Public Safety for expenses incurred in administering and enforcing motor vehicle and traffic laws;</a:t>
            </a:r>
          </a:p>
          <a:p>
            <a:pPr lvl="1"/>
            <a:r>
              <a:rPr lang="en-US" sz="1100" dirty="0" smtClean="0"/>
              <a:t>$5 service fee to deputy registrars or the BMV (for mail-in and online transactions); and </a:t>
            </a:r>
          </a:p>
          <a:p>
            <a:pPr lvl="1"/>
            <a:r>
              <a:rPr lang="en-US" sz="1100" dirty="0" smtClean="0"/>
              <a:t>$0 to $30 to local </a:t>
            </a:r>
            <a:r>
              <a:rPr lang="en-US" sz="1100" dirty="0"/>
              <a:t>governments </a:t>
            </a:r>
            <a:r>
              <a:rPr lang="en-US" sz="1100" dirty="0" smtClean="0"/>
              <a:t>from permissive </a:t>
            </a:r>
            <a:r>
              <a:rPr lang="en-US" sz="1100" dirty="0"/>
              <a:t>motor vehicle </a:t>
            </a:r>
            <a:r>
              <a:rPr lang="en-US" sz="1100" dirty="0" smtClean="0"/>
              <a:t>license taxes, which are levied in $5 increments and cannot exceed $30 per vehicle.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6567" y="5612887"/>
            <a:ext cx="2667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Bureau of Motor Vehicles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4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1470</TotalTime>
  <Words>291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Motor vehicle license tax generated $585.5 million in CY 2023 for local transportation infrastructure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equal columns</dc:title>
  <dc:creator>Maggie West</dc:creator>
  <cp:lastModifiedBy>Linda Bayer</cp:lastModifiedBy>
  <cp:revision>133</cp:revision>
  <cp:lastPrinted>2024-07-24T14:05:21Z</cp:lastPrinted>
  <dcterms:created xsi:type="dcterms:W3CDTF">2022-07-14T19:53:32Z</dcterms:created>
  <dcterms:modified xsi:type="dcterms:W3CDTF">2024-07-25T19:49:00Z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