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5"/>
  </p:notesMasterIdLst>
  <p:handoutMasterIdLst>
    <p:handoutMasterId r:id="rId6"/>
  </p:handoutMasterIdLst>
  <p:sldIdLst>
    <p:sldId id="269" r:id="rId2"/>
    <p:sldId id="272" r:id="rId3"/>
    <p:sldId id="268" r:id="rId4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EA4106-2E4E-73AF-261A-967D7DFE42E8}" name="Jamie Doskocil" initials="JD" userId="S::Jamie.Doskocil@lsc.ohio.gov::6c4320e0-2bd1-460b-9e89-17bfc44bfdc0" providerId="AD"/>
  <p188:author id="{4AEFCB60-73E1-D826-1381-6DBC3AE21467}" name="Robert Meeker" initials="RM" userId="S::robert.meeker@lsc.ohio.gov::6f3dc548-8c26-49bd-8198-675e064b7db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ina Morris" initials="SM" lastIdx="6" clrIdx="0">
    <p:extLst>
      <p:ext uri="{19B8F6BF-5375-455C-9EA6-DF929625EA0E}">
        <p15:presenceInfo xmlns:p15="http://schemas.microsoft.com/office/powerpoint/2012/main" userId="Shaina Morris" providerId="None"/>
      </p:ext>
    </p:extLst>
  </p:cmAuthor>
  <p:cmAuthor id="2" name="Jamie Doskocil" initials="JD" lastIdx="1" clrIdx="1">
    <p:extLst>
      <p:ext uri="{19B8F6BF-5375-455C-9EA6-DF929625EA0E}">
        <p15:presenceInfo xmlns:p15="http://schemas.microsoft.com/office/powerpoint/2012/main" userId="Jamie Doskoc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63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baseline="0" dirty="0">
                <a:solidFill>
                  <a:schemeClr val="tx1"/>
                </a:solidFill>
                <a:effectLst/>
              </a:rPr>
              <a:t>Incoming Court Cases by Type of Filing, 2014-2023*</a:t>
            </a:r>
            <a:endParaRPr lang="en-US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22499614018836"/>
          <c:y val="1.9379850875862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Criminal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606382</c:v>
                </c:pt>
                <c:pt idx="1">
                  <c:v>566289</c:v>
                </c:pt>
                <c:pt idx="2">
                  <c:v>566417</c:v>
                </c:pt>
                <c:pt idx="3">
                  <c:v>577568</c:v>
                </c:pt>
                <c:pt idx="4">
                  <c:v>562685</c:v>
                </c:pt>
                <c:pt idx="5">
                  <c:v>522304</c:v>
                </c:pt>
                <c:pt idx="6">
                  <c:v>421217</c:v>
                </c:pt>
                <c:pt idx="7">
                  <c:v>425872</c:v>
                </c:pt>
                <c:pt idx="8">
                  <c:v>404702</c:v>
                </c:pt>
                <c:pt idx="9">
                  <c:v>397902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D9-4DE1-AE36-4F8186C7EB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Civil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337612</c:v>
                </c:pt>
                <c:pt idx="1">
                  <c:v>335790</c:v>
                </c:pt>
                <c:pt idx="2">
                  <c:v>372994</c:v>
                </c:pt>
                <c:pt idx="3">
                  <c:v>372994</c:v>
                </c:pt>
                <c:pt idx="4">
                  <c:v>394212</c:v>
                </c:pt>
                <c:pt idx="5">
                  <c:v>418994</c:v>
                </c:pt>
                <c:pt idx="6">
                  <c:v>283534</c:v>
                </c:pt>
                <c:pt idx="7">
                  <c:v>39658</c:v>
                </c:pt>
                <c:pt idx="8">
                  <c:v>321358</c:v>
                </c:pt>
                <c:pt idx="9">
                  <c:v>345889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D9-4DE1-AE36-4F8186C7EB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Traffic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1543198</c:v>
                </c:pt>
                <c:pt idx="1">
                  <c:v>1462656</c:v>
                </c:pt>
                <c:pt idx="2">
                  <c:v>1448861</c:v>
                </c:pt>
                <c:pt idx="3">
                  <c:v>1448861</c:v>
                </c:pt>
                <c:pt idx="4">
                  <c:v>1421847</c:v>
                </c:pt>
                <c:pt idx="5">
                  <c:v>1326580</c:v>
                </c:pt>
                <c:pt idx="6">
                  <c:v>883479</c:v>
                </c:pt>
                <c:pt idx="7">
                  <c:v>1014398</c:v>
                </c:pt>
                <c:pt idx="8">
                  <c:v>959703</c:v>
                </c:pt>
                <c:pt idx="9">
                  <c:v>952929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34-492B-A8ED-CBB9C3B0A8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501686344"/>
        <c:axId val="501685032"/>
      </c:barChart>
      <c:catAx>
        <c:axId val="501686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685032"/>
        <c:crosses val="autoZero"/>
        <c:auto val="1"/>
        <c:lblAlgn val="ctr"/>
        <c:lblOffset val="100"/>
        <c:noMultiLvlLbl val="0"/>
      </c:catAx>
      <c:valAx>
        <c:axId val="501685032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68634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7647058823529412E-2"/>
                <c:y val="0.3916087992458033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 cmpd="sng">
          <a:noFill/>
        </a:ln>
        <a:effectLst/>
      </c:spPr>
    </c:plotArea>
    <c:legend>
      <c:legendPos val="b"/>
      <c:layout>
        <c:manualLayout>
          <c:xMode val="edge"/>
          <c:yMode val="edge"/>
          <c:x val="0.35211440481704492"/>
          <c:y val="0.92068239049087175"/>
          <c:w val="0.30753589624826311"/>
          <c:h val="7.9317609509128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lsc.ohio.gov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4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311744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hyperlink" Target="https://www.lsc.ohio.gov/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10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  <p:sldLayoutId id="2147483700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Ohio Court Filings</a:t>
            </a:r>
          </a:p>
        </p:txBody>
      </p:sp>
    </p:spTree>
    <p:extLst>
      <p:ext uri="{BB962C8B-B14F-4D97-AF65-F5344CB8AC3E}">
        <p14:creationId xmlns:p14="http://schemas.microsoft.com/office/powerpoint/2010/main" val="374314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majority of incoming cases were filed in municipal or county courts in 2023</a:t>
            </a:r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847059"/>
              </p:ext>
            </p:extLst>
          </p:nvPr>
        </p:nvGraphicFramePr>
        <p:xfrm>
          <a:off x="1077684" y="1529409"/>
          <a:ext cx="6542316" cy="3743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772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2180772">
                  <a:extLst>
                    <a:ext uri="{9D8B030D-6E8A-4147-A177-3AD203B41FA5}">
                      <a16:colId xmlns:a16="http://schemas.microsoft.com/office/drawing/2014/main" val="272031074"/>
                    </a:ext>
                  </a:extLst>
                </a:gridCol>
                <a:gridCol w="2180772">
                  <a:extLst>
                    <a:ext uri="{9D8B030D-6E8A-4147-A177-3AD203B41FA5}">
                      <a16:colId xmlns:a16="http://schemas.microsoft.com/office/drawing/2014/main" val="1509164426"/>
                    </a:ext>
                  </a:extLst>
                </a:gridCol>
              </a:tblGrid>
              <a:tr h="400153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/>
                        <a:t>Incoming </a:t>
                      </a:r>
                      <a:r>
                        <a:rPr lang="en-US" sz="1350" baseline="0" dirty="0"/>
                        <a:t>Court Cases Filed in 2023 by Type of Court*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R="457200" anchor="ctr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50" baseline="0" dirty="0"/>
                    </a:p>
                  </a:txBody>
                  <a:tcPr marR="457200" anchor="ctr"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451318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Type of Court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Total Incoming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 Cases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% of Total Incoming Cases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22058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Supreme Court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1,650</a:t>
                      </a:r>
                    </a:p>
                  </a:txBody>
                  <a:tcPr marR="82296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22058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Courts of Appeals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7,849</a:t>
                      </a:r>
                    </a:p>
                  </a:txBody>
                  <a:tcPr marR="82296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22058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Court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Claims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</a:t>
                      </a:r>
                    </a:p>
                  </a:txBody>
                  <a:tcPr marR="82296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4142100975"/>
                  </a:ext>
                </a:extLst>
              </a:tr>
              <a:tr h="845299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Common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Pleas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Division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Juvenile Division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Domestic Relations </a:t>
                      </a: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Division</a:t>
                      </a:r>
                    </a:p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Probate</a:t>
                      </a:r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564,070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196,154</a:t>
                      </a:r>
                    </a:p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181,227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94,046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92,643</a:t>
                      </a:r>
                    </a:p>
                  </a:txBody>
                  <a:tcPr marR="82296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22.9%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8.0%</a:t>
                      </a:r>
                    </a:p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7.4%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3.8%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3.8%</a:t>
                      </a: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22058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Municipal</a:t>
                      </a:r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County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1,696,720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82296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69.0%</a:t>
                      </a: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22058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Mayor’s Courts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187,766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82296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7.6%</a:t>
                      </a: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1383025162"/>
                  </a:ext>
                </a:extLst>
              </a:tr>
              <a:tr h="322058"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2,458,843</a:t>
                      </a:r>
                    </a:p>
                  </a:txBody>
                  <a:tcPr marR="82296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 </a:t>
                      </a:r>
                    </a:p>
                  </a:txBody>
                  <a:tcPr marR="91440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924800" y="1762903"/>
            <a:ext cx="3733800" cy="4180697"/>
          </a:xfrm>
        </p:spPr>
        <p:txBody>
          <a:bodyPr/>
          <a:lstStyle/>
          <a:p>
            <a:r>
              <a:rPr lang="en-US" sz="1400" dirty="0"/>
              <a:t>In 2023, there were 2.5 million incoming cases in Ohio courts.</a:t>
            </a:r>
          </a:p>
          <a:p>
            <a:r>
              <a:rPr lang="en-US" sz="1400" dirty="0"/>
              <a:t>Compared to 2022, overall incoming case filings increased by 25,536 statewide, or 1.0%.</a:t>
            </a:r>
          </a:p>
          <a:p>
            <a:r>
              <a:rPr lang="en-US" sz="1400" dirty="0"/>
              <a:t>Approximately 1.7 million of those cases, or 69%, were filed in municipal or county courts. </a:t>
            </a:r>
          </a:p>
          <a:p>
            <a:r>
              <a:rPr lang="en-US" sz="1400" dirty="0"/>
              <a:t>564,070, or 23%, were filed in Ohio’s courts of common pleas. </a:t>
            </a:r>
          </a:p>
          <a:p>
            <a:r>
              <a:rPr lang="en-US" sz="1400" dirty="0"/>
              <a:t>187,766, or nearly 8%, were filed in mayor’s courts which are not courts of record but are authorized to hear cases involving violations of local ordinances and state traffic laws. Those convicted in a mayor’s court may appeal their conviction to the municipal or county court having jurisdiction over those cases.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1077684" y="5812019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Supreme Court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7684" y="5267018"/>
            <a:ext cx="65423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*Incoming cases include new cases, transferred cases, and reactivated cases. Reactivated cases are those that were previously placed on inactive reporting status and later reopened.  </a:t>
            </a:r>
          </a:p>
        </p:txBody>
      </p:sp>
    </p:spTree>
    <p:extLst>
      <p:ext uri="{BB962C8B-B14F-4D97-AF65-F5344CB8AC3E}">
        <p14:creationId xmlns:p14="http://schemas.microsoft.com/office/powerpoint/2010/main" val="210620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56.2% of incoming cases in county and municipal courts in 2023 were traffic cases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315200" y="1828800"/>
            <a:ext cx="4648200" cy="3977823"/>
          </a:xfrm>
        </p:spPr>
        <p:txBody>
          <a:bodyPr/>
          <a:lstStyle/>
          <a:p>
            <a:r>
              <a:rPr lang="en-US" sz="1500" dirty="0"/>
              <a:t>In 2023, 1.7 million new, transferred, or reactivated cases were filed in county and municipal courts. </a:t>
            </a:r>
          </a:p>
          <a:p>
            <a:pPr lvl="1"/>
            <a:r>
              <a:rPr lang="en-US" sz="1300" dirty="0"/>
              <a:t>952,929 of those cases, or 56.2%, were traffic cases. </a:t>
            </a:r>
          </a:p>
          <a:p>
            <a:pPr lvl="1"/>
            <a:r>
              <a:rPr lang="en-US" sz="1300" dirty="0"/>
              <a:t>397,902, or 23.5%, were criminal cases. </a:t>
            </a:r>
          </a:p>
          <a:p>
            <a:pPr lvl="1"/>
            <a:r>
              <a:rPr lang="en-US" sz="1300" dirty="0"/>
              <a:t>345,889, or 20.4%, were civil cases.</a:t>
            </a:r>
          </a:p>
          <a:p>
            <a:r>
              <a:rPr lang="en-US" sz="1500" dirty="0"/>
              <a:t>Municipal and county courts have jurisdiction over felonies (preliminary matters only), misdemeanors, traffic (including OVI), and civil cases involving amounts of $15,000 or less including small claims. In 2023, there were 131 municipal courts with 216 judges and 32 county courts with 34 judges in Ohio.</a:t>
            </a:r>
          </a:p>
          <a:p>
            <a:r>
              <a:rPr lang="en-US" sz="1500" dirty="0"/>
              <a:t>The COVID-19 pandemic had significant impacts on the courts, with caseload volumes still recovering. From 2020-2023, the annual average of incoming cases was 1.7 million, about 29% below the 2014-2019 annual average of 2.4 million.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9700" y="541020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Supreme Court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9700" y="4876800"/>
            <a:ext cx="5753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*Incoming cases include new cases, transferred cases, and reactivated cases. Reactivated cases are those that were previously placed on inactive reporting status and later reopened.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182555"/>
              </p:ext>
            </p:extLst>
          </p:nvPr>
        </p:nvGraphicFramePr>
        <p:xfrm>
          <a:off x="838200" y="1565803"/>
          <a:ext cx="6477000" cy="32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517994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2686</TotalTime>
  <Words>464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Georgia</vt:lpstr>
      <vt:lpstr>Times New Roman</vt:lpstr>
      <vt:lpstr>Wingdings</vt:lpstr>
      <vt:lpstr>Layers</vt:lpstr>
      <vt:lpstr>Ohio Court Filings</vt:lpstr>
      <vt:lpstr>The majority of incoming cases were filed in municipal or county courts in 2023</vt:lpstr>
      <vt:lpstr>56.2% of incoming cases in county and municipal courts in 2023 were traffic cases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Shaina Morris</dc:creator>
  <cp:lastModifiedBy>Zach Gleim</cp:lastModifiedBy>
  <cp:revision>89</cp:revision>
  <cp:lastPrinted>2024-08-29T20:28:30Z</cp:lastPrinted>
  <dcterms:created xsi:type="dcterms:W3CDTF">2022-08-30T13:52:58Z</dcterms:created>
  <dcterms:modified xsi:type="dcterms:W3CDTF">2024-08-30T18:10:59Z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