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ina Morris" initials="SM" lastIdx="6" clrIdx="0">
    <p:extLst>
      <p:ext uri="{19B8F6BF-5375-455C-9EA6-DF929625EA0E}">
        <p15:presenceInfo xmlns:p15="http://schemas.microsoft.com/office/powerpoint/2012/main" userId="Shaina Morris" providerId="None"/>
      </p:ext>
    </p:extLst>
  </p:cmAuthor>
  <p:cmAuthor id="2" name="Jamie Doskocil" initials="JD" lastIdx="1" clrIdx="1">
    <p:extLst>
      <p:ext uri="{19B8F6BF-5375-455C-9EA6-DF929625EA0E}">
        <p15:presenceInfo xmlns:p15="http://schemas.microsoft.com/office/powerpoint/2012/main" userId="Jamie Doskoci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55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Three-fourths of incoming cases were filed in municipal or county courts in 2021</a:t>
            </a:r>
            <a:endParaRPr lang="en-US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1834578"/>
              </p:ext>
            </p:extLst>
          </p:nvPr>
        </p:nvGraphicFramePr>
        <p:xfrm>
          <a:off x="1066800" y="1549492"/>
          <a:ext cx="7010401" cy="4013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800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557867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557867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  <a:gridCol w="1557867">
                  <a:extLst>
                    <a:ext uri="{9D8B030D-6E8A-4147-A177-3AD203B41FA5}">
                      <a16:colId xmlns:a16="http://schemas.microsoft.com/office/drawing/2014/main" val="272031074"/>
                    </a:ext>
                  </a:extLst>
                </a:gridCol>
              </a:tblGrid>
              <a:tr h="457200">
                <a:tc gridSpan="4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dirty="0" smtClean="0"/>
                        <a:t>Incoming </a:t>
                      </a:r>
                      <a:r>
                        <a:rPr lang="en-US" sz="1350" baseline="0" dirty="0" smtClean="0"/>
                        <a:t>Court Cases Filed in 2021 by Type of Court*</a:t>
                      </a:r>
                    </a:p>
                  </a:txBody>
                  <a:tcPr marR="45720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567224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Type of Court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New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Case Filings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Transferred and Reactivated Cases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Total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Incoming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Cases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404768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Supreme Court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1,607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1,607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457200" anchor="ctr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404768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Court of Appeals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n-lt"/>
                        </a:rPr>
                        <a:t>6,594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6,944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457200" anchor="ctr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404768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Court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of Claims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n-lt"/>
                        </a:rPr>
                        <a:t>722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457200" anchor="ctr"/>
                </a:tc>
                <a:extLst>
                  <a:ext uri="{0D108BD9-81ED-4DB2-BD59-A6C34878D82A}">
                    <a16:rowId xmlns:a16="http://schemas.microsoft.com/office/drawing/2014/main" val="4142100975"/>
                  </a:ext>
                </a:extLst>
              </a:tr>
              <a:tr h="964844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Common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Pleas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Juvenile Division</a:t>
                      </a: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Division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Probate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Division</a:t>
                      </a:r>
                    </a:p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Domestic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Relations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Division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414,362</a:t>
                      </a:r>
                    </a:p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111,709</a:t>
                      </a:r>
                    </a:p>
                    <a:p>
                      <a:pPr marL="0" marR="0" lvl="0" indent="0" algn="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142,034</a:t>
                      </a:r>
                    </a:p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100,542</a:t>
                      </a:r>
                    </a:p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60,077</a:t>
                      </a:r>
                      <a:endParaRPr lang="en-US" sz="1100" b="1" dirty="0">
                        <a:latin typeface="+mn-lt"/>
                      </a:endParaRP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131,408</a:t>
                      </a:r>
                    </a:p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63,831</a:t>
                      </a:r>
                    </a:p>
                    <a:p>
                      <a:pPr marL="0" marR="0" lvl="0" indent="0" algn="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28,824</a:t>
                      </a:r>
                    </a:p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38,753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545,770</a:t>
                      </a:r>
                    </a:p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175,540</a:t>
                      </a:r>
                    </a:p>
                    <a:p>
                      <a:pPr marL="0" marR="0" lvl="0" indent="0" algn="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170,858</a:t>
                      </a:r>
                    </a:p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100,542</a:t>
                      </a:r>
                    </a:p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457200" anchor="ctr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404768"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Municipal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County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n-lt"/>
                        </a:rPr>
                        <a:t>1,434,893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312,563</a:t>
                      </a: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1,747,456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457200" anchor="ctr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404768"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1,858,178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444,321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457200" anchor="ctr"/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2,302,499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457200" anchor="ctr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8153400" y="1686703"/>
            <a:ext cx="3581400" cy="4409297"/>
          </a:xfrm>
        </p:spPr>
        <p:txBody>
          <a:bodyPr/>
          <a:lstStyle/>
          <a:p>
            <a:r>
              <a:rPr lang="en-US" sz="1500" dirty="0" smtClean="0"/>
              <a:t>In 2021, 2.3 million new, transferred, or reactivated cases were filed in state and local courts across Ohio. </a:t>
            </a:r>
          </a:p>
          <a:p>
            <a:pPr lvl="1"/>
            <a:r>
              <a:rPr lang="en-US" sz="1500" dirty="0" smtClean="0"/>
              <a:t>Approximately 1.7 million of those cases, or 76%, were filed in municipal or county courts. </a:t>
            </a:r>
          </a:p>
          <a:p>
            <a:pPr lvl="1"/>
            <a:r>
              <a:rPr lang="en-US" sz="1500" dirty="0" smtClean="0"/>
              <a:t>545,770, or 24%, were filed in Ohio’s courts of common pleas. </a:t>
            </a:r>
          </a:p>
          <a:p>
            <a:r>
              <a:rPr lang="en-US" sz="1500" dirty="0" smtClean="0"/>
              <a:t>Compared </a:t>
            </a:r>
            <a:r>
              <a:rPr lang="en-US" sz="1500" dirty="0"/>
              <a:t>to </a:t>
            </a:r>
            <a:r>
              <a:rPr lang="en-US" sz="1500" dirty="0" smtClean="0"/>
              <a:t>2020, </a:t>
            </a:r>
            <a:r>
              <a:rPr lang="en-US" sz="1500" dirty="0"/>
              <a:t>overall </a:t>
            </a:r>
            <a:r>
              <a:rPr lang="en-US" sz="1500" dirty="0" smtClean="0"/>
              <a:t>incoming case </a:t>
            </a:r>
            <a:r>
              <a:rPr lang="en-US" sz="1500" dirty="0"/>
              <a:t>filings </a:t>
            </a:r>
            <a:r>
              <a:rPr lang="en-US" sz="1500" dirty="0" smtClean="0"/>
              <a:t>increased </a:t>
            </a:r>
            <a:r>
              <a:rPr lang="en-US" sz="1500" dirty="0"/>
              <a:t>by </a:t>
            </a:r>
            <a:r>
              <a:rPr lang="en-US" sz="1500" dirty="0" smtClean="0"/>
              <a:t>233,219 statewide, or 11%, up from 2.1 million. </a:t>
            </a:r>
          </a:p>
          <a:p>
            <a:r>
              <a:rPr lang="en-US" sz="1500" dirty="0" smtClean="0"/>
              <a:t>The </a:t>
            </a:r>
            <a:r>
              <a:rPr lang="en-US" sz="1500" dirty="0" smtClean="0"/>
              <a:t>COVID-19 </a:t>
            </a:r>
            <a:r>
              <a:rPr lang="en-US" sz="1500" dirty="0"/>
              <a:t>pandemic had significant impacts on the courts, </a:t>
            </a:r>
            <a:r>
              <a:rPr lang="en-US" sz="1500" dirty="0" smtClean="0"/>
              <a:t>resulting in lower than typical numbers </a:t>
            </a:r>
            <a:r>
              <a:rPr lang="en-US" sz="1500" dirty="0"/>
              <a:t>of incoming </a:t>
            </a:r>
            <a:r>
              <a:rPr lang="en-US" sz="1500" dirty="0" smtClean="0"/>
              <a:t>cases in 2020 and 2021. For comparison, in 2019, incoming cases totaled nearly 2.5 million. </a:t>
            </a:r>
            <a:endParaRPr lang="en-US" sz="1500" dirty="0"/>
          </a:p>
          <a:p>
            <a:endParaRPr lang="en-US" sz="1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066800" y="5867400"/>
            <a:ext cx="228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Ohio Supreme Court</a:t>
            </a:r>
            <a:endParaRPr lang="en-US" sz="11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799" y="5512713"/>
            <a:ext cx="70104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*Incoming </a:t>
            </a:r>
            <a:r>
              <a:rPr lang="en-US" sz="1100" dirty="0">
                <a:latin typeface="+mn-lt"/>
              </a:rPr>
              <a:t>cases include new cases, transferred </a:t>
            </a:r>
            <a:r>
              <a:rPr lang="en-US" sz="1100" dirty="0" smtClean="0">
                <a:latin typeface="+mn-lt"/>
              </a:rPr>
              <a:t>cases, </a:t>
            </a:r>
            <a:r>
              <a:rPr lang="en-US" sz="1100" dirty="0">
                <a:latin typeface="+mn-lt"/>
              </a:rPr>
              <a:t>and reactivated cases. Reactivated cases are those that were previously placed on inactive reporting status and later reopened</a:t>
            </a:r>
            <a:r>
              <a:rPr lang="en-US" sz="1100" dirty="0" smtClean="0">
                <a:latin typeface="+mn-lt"/>
              </a:rPr>
              <a:t>.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955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816</TotalTime>
  <Words>246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Three-fourths of incoming cases were filed in municipal or county courts in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Shaina Morris</dc:creator>
  <cp:lastModifiedBy>Linda Bayer</cp:lastModifiedBy>
  <cp:revision>49</cp:revision>
  <cp:lastPrinted>2022-09-02T16:18:41Z</cp:lastPrinted>
  <dcterms:created xsi:type="dcterms:W3CDTF">2022-08-30T13:52:58Z</dcterms:created>
  <dcterms:modified xsi:type="dcterms:W3CDTF">2022-09-07T14:46:31Z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