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6"/>
  </p:notesMasterIdLst>
  <p:handoutMasterIdLst>
    <p:handoutMasterId r:id="rId7"/>
  </p:handoutMasterIdLst>
  <p:sldIdLst>
    <p:sldId id="256" r:id="rId2"/>
    <p:sldId id="264" r:id="rId3"/>
    <p:sldId id="268" r:id="rId4"/>
    <p:sldId id="267" r:id="rId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ndy Zhan" initials="WZ" lastIdx="3" clrIdx="0">
    <p:extLst>
      <p:ext uri="{19B8F6BF-5375-455C-9EA6-DF929625EA0E}">
        <p15:presenceInfo xmlns:p15="http://schemas.microsoft.com/office/powerpoint/2012/main" userId="Wendy Zhan" providerId="None"/>
      </p:ext>
    </p:extLst>
  </p:cmAuthor>
  <p:cmAuthor id="2" name="Zach Gleim" initials="ZG" lastIdx="1" clrIdx="1">
    <p:extLst>
      <p:ext uri="{19B8F6BF-5375-455C-9EA6-DF929625EA0E}">
        <p15:presenceInfo xmlns:p15="http://schemas.microsoft.com/office/powerpoint/2012/main" userId="Zach Gle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5976" autoAdjust="0"/>
  </p:normalViewPr>
  <p:slideViewPr>
    <p:cSldViewPr>
      <p:cViewPr varScale="1">
        <p:scale>
          <a:sx n="106" d="100"/>
          <a:sy n="106" d="100"/>
        </p:scale>
        <p:origin x="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State Operating Spending by Fund Group, FY 2022</a:t>
            </a:r>
            <a:endParaRPr lang="en-US" dirty="0"/>
          </a:p>
        </c:rich>
      </c:tx>
      <c:layout>
        <c:manualLayout>
          <c:xMode val="edge"/>
          <c:yMode val="edge"/>
          <c:x val="0.11130000000000002"/>
          <c:y val="8.409250175192712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937027559055116"/>
          <c:y val="0.15796235701791655"/>
          <c:w val="0.6762596456692912"/>
          <c:h val="0.7582448725093664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Donut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8A-4ACC-8A82-D6781CCC0C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8A-4ACC-8A82-D6781CCC0CE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8A-4ACC-8A82-D6781CCC0CE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48A-4ACC-8A82-D6781CCC0CE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AD-4817-9252-07415F230B5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7AD-4817-9252-07415F230B5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7AD-4817-9252-07415F230B5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7AD-4817-9252-07415F230B5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Sheet1!$A$2:$A$9</c:f>
              <c:strCache>
                <c:ptCount val="5"/>
                <c:pt idx="0">
                  <c:v>General Revenue</c:v>
                </c:pt>
                <c:pt idx="1">
                  <c:v>Federal</c:v>
                </c:pt>
                <c:pt idx="2">
                  <c:v>Dedicated Purpose</c:v>
                </c:pt>
                <c:pt idx="3">
                  <c:v>Fiduciary</c:v>
                </c:pt>
                <c:pt idx="4">
                  <c:v>Other</c:v>
                </c:pt>
              </c:strCache>
            </c:strRef>
          </c:cat>
          <c:val>
            <c:numRef>
              <c:f>Sheet1!$B$2:$B$9</c:f>
              <c:numCache>
                <c:formatCode>"$"#,##0</c:formatCode>
                <c:ptCount val="8"/>
                <c:pt idx="0">
                  <c:v>35760340259.527031</c:v>
                </c:pt>
                <c:pt idx="1">
                  <c:v>23322350335.246002</c:v>
                </c:pt>
                <c:pt idx="2">
                  <c:v>10080954005.564983</c:v>
                </c:pt>
                <c:pt idx="3">
                  <c:v>9440001532.1199989</c:v>
                </c:pt>
                <c:pt idx="4">
                  <c:v>10367449436.952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8A-4ACC-8A82-D6781CCC0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GRF Program Spending by Program Area FY 2022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2875594355053444"/>
          <c:y val="2.803083391730903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136191309419654E-2"/>
          <c:y val="0.16828322178017868"/>
          <c:w val="0.89749343832021"/>
          <c:h val="0.6210070132263599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State-Only GRF</c:v>
                </c:pt>
                <c:pt idx="1">
                  <c:v>State &amp; Federal GRF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0.21735654827045672</c:v>
                </c:pt>
                <c:pt idx="1">
                  <c:v>0.47760482937878296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K-12 Education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State-Only GRF</c:v>
                </c:pt>
                <c:pt idx="1">
                  <c:v>State &amp; Federal GRF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0.41279940404495674</c:v>
                </c:pt>
                <c:pt idx="1">
                  <c:v>0.27553340493919026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State-Only GRF</c:v>
                </c:pt>
                <c:pt idx="1">
                  <c:v>State &amp; Federal GRF</c:v>
                </c:pt>
              </c:strCache>
            </c:strRef>
          </c:cat>
          <c:val>
            <c:numRef>
              <c:f>Sheet1!$D$2:$D$3</c:f>
              <c:numCache>
                <c:formatCode>0.0%</c:formatCode>
                <c:ptCount val="2"/>
                <c:pt idx="0">
                  <c:v>0.36984404768458662</c:v>
                </c:pt>
                <c:pt idx="1">
                  <c:v>0.24686176568202678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GRF Spending Growth by Major Program Area</a:t>
            </a:r>
            <a:br>
              <a:rPr lang="en-US" dirty="0"/>
            </a:br>
            <a:r>
              <a:rPr lang="en-US" dirty="0"/>
              <a:t>FY </a:t>
            </a:r>
            <a:r>
              <a:rPr lang="en-US" dirty="0" smtClean="0"/>
              <a:t>2002-FY 2022</a:t>
            </a:r>
            <a:endParaRPr lang="en-US" dirty="0"/>
          </a:p>
        </c:rich>
      </c:tx>
      <c:layout>
        <c:manualLayout>
          <c:xMode val="edge"/>
          <c:yMode val="edge"/>
          <c:x val="0.17041659375911342"/>
          <c:y val="6.060606060606060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Human Services</c:v>
                </c:pt>
                <c:pt idx="1">
                  <c:v>General</c:v>
                </c:pt>
                <c:pt idx="2">
                  <c:v>K-12 Education</c:v>
                </c:pt>
                <c:pt idx="3">
                  <c:v>Corrections</c:v>
                </c:pt>
                <c:pt idx="4">
                  <c:v>Higher Education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1.0246432338082543</c:v>
                </c:pt>
                <c:pt idx="1">
                  <c:v>0.54160916822874738</c:v>
                </c:pt>
                <c:pt idx="2">
                  <c:v>0.44120938606776683</c:v>
                </c:pt>
                <c:pt idx="3">
                  <c:v>0.3728300245665328</c:v>
                </c:pt>
                <c:pt idx="4">
                  <c:v>0.11635943927244852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</cdr:x>
      <cdr:y>0.5</cdr:y>
    </cdr:from>
    <cdr:to>
      <cdr:x>0.68</cdr:x>
      <cdr:y>0.56727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8800" y="2265362"/>
          <a:ext cx="1625600" cy="304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 smtClean="0">
              <a:solidFill>
                <a:schemeClr val="tx1"/>
              </a:solidFill>
            </a:rPr>
            <a:t>Total: $88.97 billion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0.22226</cdr:x>
      <cdr:y>0.85774</cdr:y>
    </cdr:from>
    <cdr:to>
      <cdr:x>0.4237</cdr:x>
      <cdr:y>0.92459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68580" y="3886206"/>
          <a:ext cx="1059131" cy="302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tx1"/>
              </a:solidFill>
            </a:rPr>
            <a:t>$23.87 billion</a:t>
          </a:r>
          <a:endParaRPr lang="en-US" sz="1200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0.07778</cdr:x>
      <cdr:y>0.49091</cdr:y>
    </cdr:from>
    <cdr:to>
      <cdr:x>0.97778</cdr:x>
      <cdr:y>0.49091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533400" y="2057399"/>
          <a:ext cx="6172200" cy="0"/>
        </a:xfrm>
        <a:prstGeom xmlns:a="http://schemas.openxmlformats.org/drawingml/2006/main" prst="line">
          <a:avLst/>
        </a:prstGeom>
        <a:ln xmlns:a="http://schemas.openxmlformats.org/drawingml/2006/main" w="28575" cap="rnd" cmpd="sng">
          <a:solidFill>
            <a:schemeClr val="accent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FY 2022 Operating Expenditures</a:t>
            </a:r>
            <a:endParaRPr lang="en-US" dirty="0"/>
          </a:p>
        </p:txBody>
      </p:sp>
      <p:sp>
        <p:nvSpPr>
          <p:cNvPr id="30" name="Subtitle 29"/>
          <p:cNvSpPr>
            <a:spLocks noGrp="1"/>
          </p:cNvSpPr>
          <p:nvPr>
            <p:ph type="subTitle" idx="4294967295"/>
          </p:nvPr>
        </p:nvSpPr>
        <p:spPr>
          <a:xfrm>
            <a:off x="1828800" y="3962400"/>
            <a:ext cx="9144000" cy="1600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GRF made up 40.2% of state operating</a:t>
            </a:r>
            <a:br>
              <a:rPr lang="en-US" dirty="0" smtClean="0"/>
            </a:br>
            <a:r>
              <a:rPr lang="en-US" dirty="0" smtClean="0"/>
              <a:t>spending in FY 2022</a:t>
            </a:r>
            <a:endParaRPr lang="en-US" dirty="0"/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600200"/>
            <a:ext cx="5080000" cy="4530725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In FY 2022, state operating spending totaled $88.97 billion, of which $35.76 billion (40.2%) came from the GRF, including $11.89 billion in federal Medicaid reimbursements.</a:t>
            </a:r>
          </a:p>
          <a:p>
            <a:r>
              <a:rPr lang="en-US" sz="2000" dirty="0" smtClean="0"/>
              <a:t>The next largest source of operating spending was various federal funds at $23.32 billion (26.2%).</a:t>
            </a:r>
          </a:p>
          <a:p>
            <a:r>
              <a:rPr lang="en-US" sz="2000" dirty="0" smtClean="0"/>
              <a:t>Spending from dedicated purpose funds totaled $10.08 billion (11.3%) and included $2.94 billion from the federal government for state and local government COVID </a:t>
            </a:r>
            <a:r>
              <a:rPr lang="en-US" sz="2000" dirty="0" smtClean="0"/>
              <a:t>relief.</a:t>
            </a:r>
            <a:endParaRPr lang="en-US" sz="2000" dirty="0" smtClean="0"/>
          </a:p>
          <a:p>
            <a:r>
              <a:rPr lang="en-US" sz="2000" dirty="0"/>
              <a:t>Spending from </a:t>
            </a:r>
            <a:r>
              <a:rPr lang="en-US" sz="2000" dirty="0" smtClean="0"/>
              <a:t>fiduciary funds </a:t>
            </a:r>
            <a:r>
              <a:rPr lang="en-US" sz="2000" dirty="0"/>
              <a:t>totaled </a:t>
            </a:r>
            <a:r>
              <a:rPr lang="en-US" sz="2000" dirty="0" smtClean="0"/>
              <a:t>$9.44 billion </a:t>
            </a:r>
            <a:r>
              <a:rPr lang="en-US" sz="2000" dirty="0"/>
              <a:t>(</a:t>
            </a:r>
            <a:r>
              <a:rPr lang="en-US" sz="2000" dirty="0" smtClean="0"/>
              <a:t>10.6%).</a:t>
            </a:r>
          </a:p>
          <a:p>
            <a:r>
              <a:rPr lang="en-US" sz="2000" dirty="0" smtClean="0"/>
              <a:t>The remaining $10.37 billion (11.7%) of spending was from funds in ten other fund groups.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68885736"/>
              </p:ext>
            </p:extLst>
          </p:nvPr>
        </p:nvGraphicFramePr>
        <p:xfrm>
          <a:off x="914400" y="1600200"/>
          <a:ext cx="5080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8400" y="5791200"/>
            <a:ext cx="309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Ohio Administrative Knowledge System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749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Medicaid and primary and secondary education are the two largest GRF spending areas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470452"/>
              </p:ext>
            </p:extLst>
          </p:nvPr>
        </p:nvGraphicFramePr>
        <p:xfrm>
          <a:off x="1219200" y="1600200"/>
          <a:ext cx="52578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6629400" y="1610503"/>
            <a:ext cx="4953000" cy="4535424"/>
          </a:xfrm>
        </p:spPr>
        <p:txBody>
          <a:bodyPr>
            <a:normAutofit fontScale="77500" lnSpcReduction="20000"/>
          </a:bodyPr>
          <a:lstStyle/>
          <a:p>
            <a:r>
              <a:rPr lang="en-US" sz="2700" dirty="0" smtClean="0"/>
              <a:t>GRF spending from only state sources totaled $23.87 billion.</a:t>
            </a:r>
            <a:endParaRPr lang="en-US" sz="2700" dirty="0"/>
          </a:p>
          <a:p>
            <a:pPr lvl="1"/>
            <a:r>
              <a:rPr lang="en-US" dirty="0" smtClean="0"/>
              <a:t>$9.85 billion (41.3%) on primary and secondary education</a:t>
            </a:r>
            <a:endParaRPr lang="en-US" dirty="0"/>
          </a:p>
          <a:p>
            <a:pPr lvl="1"/>
            <a:r>
              <a:rPr lang="en-US" dirty="0" smtClean="0"/>
              <a:t>$5.19 billion (21.7%) on Medicaid</a:t>
            </a:r>
            <a:endParaRPr lang="en-US" dirty="0"/>
          </a:p>
          <a:p>
            <a:pPr lvl="1"/>
            <a:r>
              <a:rPr lang="en-US" dirty="0" smtClean="0"/>
              <a:t>Other areas are higher education ($2.74 billion, 11.5%), general government ($2.41 billion, 10.1%), corrections ($2.16 billion, 9.1%), and other health and human services ($1.52 billion, 6.4%)</a:t>
            </a:r>
            <a:endParaRPr lang="en-US" dirty="0"/>
          </a:p>
          <a:p>
            <a:r>
              <a:rPr lang="en-US" sz="2700" dirty="0" smtClean="0"/>
              <a:t>GRF spending from both state and federal sources totaled $35.76 billion.</a:t>
            </a:r>
            <a:endParaRPr lang="en-US" sz="2700" dirty="0"/>
          </a:p>
          <a:p>
            <a:pPr lvl="1"/>
            <a:r>
              <a:rPr lang="en-US" dirty="0" smtClean="0"/>
              <a:t>Addition of $11.89 billion in federal Medicaid reimbursements decreases </a:t>
            </a:r>
            <a:r>
              <a:rPr lang="en-US" dirty="0"/>
              <a:t>primary and secondary </a:t>
            </a:r>
            <a:r>
              <a:rPr lang="en-US" dirty="0" smtClean="0"/>
              <a:t>education’s share to 27.6% and increases Medicaid’s share to 47.8% ($17.08 billion).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5562570"/>
            <a:ext cx="1905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</a:t>
            </a:r>
            <a:r>
              <a:rPr lang="en-US" sz="1100" dirty="0">
                <a:latin typeface="+mn-lt"/>
              </a:rPr>
              <a:t>Ohio Administrative Knowledge System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4664529" y="5486400"/>
            <a:ext cx="1066800" cy="30288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$35.76 billion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237711"/>
              </p:ext>
            </p:extLst>
          </p:nvPr>
        </p:nvGraphicFramePr>
        <p:xfrm>
          <a:off x="992024" y="1610503"/>
          <a:ext cx="6858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state and federal GRF spending grew 65.4% over past two decades due to human services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153400" y="1610503"/>
            <a:ext cx="3429000" cy="444230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nominal terms, total state and federal GRF spending increased 65.4% from FY 2002 to FY 2022.</a:t>
            </a:r>
            <a:endParaRPr lang="en-US" dirty="0"/>
          </a:p>
          <a:p>
            <a:r>
              <a:rPr lang="en-US" dirty="0" smtClean="0"/>
              <a:t>Human Services, including Medicaid, is the main driver behind this increase, having increased 102.5% over the same time period. A large portion of this spending is reimbursed by the federal government.</a:t>
            </a:r>
            <a:endParaRPr lang="en-US" dirty="0"/>
          </a:p>
          <a:p>
            <a:r>
              <a:rPr lang="en-US" dirty="0" smtClean="0"/>
              <a:t>All other categories increased by less than overall spending.</a:t>
            </a:r>
            <a:endParaRPr lang="en-US" dirty="0"/>
          </a:p>
          <a:p>
            <a:r>
              <a:rPr lang="en-US" dirty="0" smtClean="0"/>
              <a:t>Higher education saw the smallest increase of 11.6%.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9982" y="5791200"/>
            <a:ext cx="4856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</a:t>
            </a:r>
            <a:r>
              <a:rPr lang="en-US" sz="1100" dirty="0">
                <a:latin typeface="+mn-lt"/>
              </a:rPr>
              <a:t>Ohio Administrative Knowledge System</a:t>
            </a:r>
            <a:r>
              <a:rPr lang="en-US" sz="1100" dirty="0" smtClean="0">
                <a:latin typeface="+mn-lt"/>
              </a:rPr>
              <a:t>; Legislative Service Commission</a:t>
            </a:r>
            <a:endParaRPr lang="en-US" sz="11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57800" y="3386045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+mn-lt"/>
              </a:rPr>
              <a:t>Total </a:t>
            </a:r>
            <a:r>
              <a:rPr lang="en-US" sz="1200" dirty="0" smtClean="0">
                <a:latin typeface="+mn-lt"/>
              </a:rPr>
              <a:t>spending 65.4%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397</TotalTime>
  <Words>412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Times New Roman</vt:lpstr>
      <vt:lpstr>Wingdings</vt:lpstr>
      <vt:lpstr>Layers</vt:lpstr>
      <vt:lpstr>FY 2022 Operating Expenditures</vt:lpstr>
      <vt:lpstr>GRF made up 40.2% of state operating spending in FY 2022</vt:lpstr>
      <vt:lpstr>Medicaid and primary and secondary education are the two largest GRF spending areas</vt:lpstr>
      <vt:lpstr>Total state and federal GRF spending grew 65.4% over past two decades due to human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Melaney Carter</dc:creator>
  <cp:lastModifiedBy>Melaney Carter</cp:lastModifiedBy>
  <cp:revision>30</cp:revision>
  <cp:lastPrinted>2022-05-16T19:03:05Z</cp:lastPrinted>
  <dcterms:created xsi:type="dcterms:W3CDTF">2022-07-27T17:45:01Z</dcterms:created>
  <dcterms:modified xsi:type="dcterms:W3CDTF">2022-09-16T16:22:58Z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