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0_B11223CE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9236075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EA4106-2E4E-73AF-261A-967D7DFE42E8}" name="Jamie Doskocil" initials="JD" userId="S::Jamie.Doskocil@lsc.ohio.gov::6c4320e0-2bd1-460b-9e89-17bfc44bfdc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Doskocil" initials="JD" lastIdx="1" clrIdx="0">
    <p:extLst>
      <p:ext uri="{19B8F6BF-5375-455C-9EA6-DF929625EA0E}">
        <p15:presenceInfo xmlns:p15="http://schemas.microsoft.com/office/powerpoint/2012/main" userId="S-1-5-21-842925246-562591055-725345543-373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75976" autoAdjust="0"/>
  </p:normalViewPr>
  <p:slideViewPr>
    <p:cSldViewPr>
      <p:cViewPr varScale="1">
        <p:scale>
          <a:sx n="102" d="100"/>
          <a:sy n="102" d="100"/>
        </p:scale>
        <p:origin x="138" y="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Ohio OVI-Related Convictions, 2014-2023</a:t>
            </a:r>
          </a:p>
        </c:rich>
      </c:tx>
      <c:layout>
        <c:manualLayout>
          <c:xMode val="edge"/>
          <c:yMode val="edge"/>
          <c:x val="0.29916439508422327"/>
          <c:y val="2.5297837214194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'New Data'!$B$1</c:f>
              <c:strCache>
                <c:ptCount val="1"/>
                <c:pt idx="0">
                  <c:v>Convictions Related to Operating a Motor Vehicle Under the Influence of Drugs or Alcohol (OVI)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'New Data'!$A$2:$A$11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'New Data'!$B$2:$B$11</c:f>
              <c:numCache>
                <c:formatCode>_(* #,##0_);_(* \(#,##0\);_(* "-"??_);_(@_)</c:formatCode>
                <c:ptCount val="10"/>
                <c:pt idx="0">
                  <c:v>49179</c:v>
                </c:pt>
                <c:pt idx="1">
                  <c:v>47272</c:v>
                </c:pt>
                <c:pt idx="2">
                  <c:v>48394</c:v>
                </c:pt>
                <c:pt idx="3">
                  <c:v>47548</c:v>
                </c:pt>
                <c:pt idx="4">
                  <c:v>46864</c:v>
                </c:pt>
                <c:pt idx="5">
                  <c:v>44159</c:v>
                </c:pt>
                <c:pt idx="6">
                  <c:v>32631</c:v>
                </c:pt>
                <c:pt idx="7">
                  <c:v>37523</c:v>
                </c:pt>
                <c:pt idx="8">
                  <c:v>35743</c:v>
                </c:pt>
                <c:pt idx="9">
                  <c:v>33703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lineChart>
        <c:grouping val="standard"/>
        <c:varyColors val="0"/>
        <c:ser>
          <c:idx val="1"/>
          <c:order val="1"/>
          <c:tx>
            <c:strRef>
              <c:f>'New Data'!$C$1</c:f>
              <c:strCache>
                <c:ptCount val="1"/>
                <c:pt idx="0">
                  <c:v>Average Daily Vehicle Miles Traveled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'New Data'!$A$2:$A$11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'New Data'!$C$2:$C$11</c:f>
              <c:numCache>
                <c:formatCode>#,##0</c:formatCode>
                <c:ptCount val="10"/>
                <c:pt idx="0">
                  <c:v>308908</c:v>
                </c:pt>
                <c:pt idx="1">
                  <c:v>322819</c:v>
                </c:pt>
                <c:pt idx="2">
                  <c:v>324674</c:v>
                </c:pt>
                <c:pt idx="3">
                  <c:v>326758</c:v>
                </c:pt>
                <c:pt idx="4">
                  <c:v>309207</c:v>
                </c:pt>
                <c:pt idx="5">
                  <c:v>310811</c:v>
                </c:pt>
                <c:pt idx="6">
                  <c:v>281984</c:v>
                </c:pt>
                <c:pt idx="7">
                  <c:v>310055</c:v>
                </c:pt>
                <c:pt idx="8">
                  <c:v>303192</c:v>
                </c:pt>
                <c:pt idx="9">
                  <c:v>309400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366-4459-AB9B-619702694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149384"/>
        <c:axId val="543151680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 dirty="0">
                    <a:solidFill>
                      <a:schemeClr val="tx1"/>
                    </a:solidFill>
                  </a:rPr>
                  <a:t>Convictions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9.7949188858279766E-3"/>
              <c:y val="0.271817486562469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valAx>
        <c:axId val="5431516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Vehicle Miles Traveled</a:t>
                </a:r>
              </a:p>
            </c:rich>
          </c:tx>
          <c:layout>
            <c:manualLayout>
              <c:xMode val="edge"/>
              <c:yMode val="edge"/>
              <c:x val="0.97032746939690395"/>
              <c:y val="0.181289480561699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49384"/>
        <c:crosses val="max"/>
        <c:crossBetween val="between"/>
      </c:valAx>
      <c:catAx>
        <c:axId val="543149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431516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10_B11223C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1A6CA79-2098-4E2B-8D57-1858F7753A0F}" authorId="{62EA4106-2E4E-73AF-261A-967D7DFE42E8}" created="2024-08-20T15:27:48.80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70756046" sldId="272"/>
      <ac:spMk id="3" creationId="{00000000-0000-0000-0000-000000000000}"/>
    </ac:deMkLst>
    <p188:txBody>
      <a:bodyPr/>
      <a:lstStyle/>
      <a:p>
        <a:r>
          <a:rPr lang="en-US"/>
          <a:t>I changed some of these bullets. I made a more general observation about the commercial drivers.  I also added in some 2023 specific metrics to several of the bullets.  The averages are fine, but I thought it may be helpful to highlight 2023 too.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40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40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1640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0288" y="520700"/>
            <a:ext cx="4635500" cy="2606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608" y="3301286"/>
            <a:ext cx="7388860" cy="312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1640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microsoft.com/office/2018/10/relationships/comments" Target="../comments/modernComment_110_B11223CE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 OVI-related convictions resume downward trend after increasing in 2021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4105071"/>
              </p:ext>
            </p:extLst>
          </p:nvPr>
        </p:nvGraphicFramePr>
        <p:xfrm>
          <a:off x="1209674" y="1452304"/>
          <a:ext cx="10372725" cy="251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990600" y="4128368"/>
            <a:ext cx="5562600" cy="1941844"/>
          </a:xfrm>
        </p:spPr>
        <p:txBody>
          <a:bodyPr/>
          <a:lstStyle/>
          <a:p>
            <a:r>
              <a:rPr lang="en-US" sz="1300" dirty="0"/>
              <a:t>In Ohio, a driver is considered to be alcohol impaired if their blood alcohol concentration (BAC) is 0.08% or higher. Penalties include incarceration, fines, treatment, license suspension, ignition interlock device, and vehicle immobilization/forfeiture. 2023 saw 33,703 OVI-related convictions.</a:t>
            </a:r>
          </a:p>
          <a:p>
            <a:r>
              <a:rPr lang="en-US" sz="1300" dirty="0"/>
              <a:t>OVI-related convictions increased by 4,892 (15.0%) from 2020 to 2021, likely indicating a trending return to pre-COVID-19 pandemic traffic volume and traffic law enforcement levels. In 2022 and 2023, convictions decreased by 1,780 (4.7%) and 2,040 (5.7%), respectively, resuming a longer-term downward trend that existed pre-pandemic.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6037" y="3863086"/>
            <a:ext cx="5080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Bureau of Motor Vehicles; Ohio Department of Transportation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444453" y="3881447"/>
            <a:ext cx="5080000" cy="2234947"/>
          </a:xfrm>
        </p:spPr>
        <p:txBody>
          <a:bodyPr/>
          <a:lstStyle/>
          <a:p>
            <a:r>
              <a:rPr lang="en-US" sz="1300" dirty="0"/>
              <a:t>Over a ten-year period, on average 1,308 drivers had a BAC of 0.17% or higher for which enhanced penalties apply (861 in 2023).</a:t>
            </a:r>
          </a:p>
          <a:p>
            <a:r>
              <a:rPr lang="en-US" sz="1300" dirty="0"/>
              <a:t>Commercial drivers typically account for around 0.1% of annual convictions (46 of 33,703 convictions in 2023). </a:t>
            </a:r>
          </a:p>
          <a:p>
            <a:r>
              <a:rPr lang="en-US" sz="1300" dirty="0"/>
              <a:t>Convictions for operating a motor vehicle after underage alcohol consumption decreased by 22.2%, from 343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in 2022 to 267 in 2023.</a:t>
            </a:r>
          </a:p>
          <a:p>
            <a:r>
              <a:rPr lang="en-US" sz="1300" dirty="0"/>
              <a:t>Ohio’s implied consent law requires suspected impaired drivers to submit to a chemical test. A refusal results in an immediate one‐year administrative license suspension. Over a ten-year period, an average of 1,285 drivers refused testing each year (895 in 2023). </a:t>
            </a:r>
          </a:p>
        </p:txBody>
      </p:sp>
    </p:spTree>
    <p:extLst>
      <p:ext uri="{BB962C8B-B14F-4D97-AF65-F5344CB8AC3E}">
        <p14:creationId xmlns:p14="http://schemas.microsoft.com/office/powerpoint/2010/main" val="297075604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3327</TotalTime>
  <Words>256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OVI-related convictions resume downward trend after increasing in 2021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Linda Bayer</cp:lastModifiedBy>
  <cp:revision>455</cp:revision>
  <cp:lastPrinted>2024-08-27T19:38:38Z</cp:lastPrinted>
  <dcterms:created xsi:type="dcterms:W3CDTF">2022-06-09T14:28:54Z</dcterms:created>
  <dcterms:modified xsi:type="dcterms:W3CDTF">2024-08-27T19:45:45Z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