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75976" autoAdjust="0"/>
  </p:normalViewPr>
  <p:slideViewPr>
    <p:cSldViewPr>
      <p:cViewPr varScale="1">
        <p:scale>
          <a:sx n="110" d="100"/>
          <a:sy n="110" d="100"/>
        </p:scale>
        <p:origin x="43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Ohio’s Per-Capita Income as a Percent of U.S. Average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6652687697784332E-2"/>
          <c:y val="0.24095780777060871"/>
          <c:w val="0.91312398622348512"/>
          <c:h val="0.448745220116979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Ohio's Per-Capita Income as a Percent of U.S. Average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Sheet1!$A$2:$A$64</c:f>
              <c:strCache>
                <c:ptCount val="63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  <c:pt idx="51">
                  <c:v>2012</c:v>
                </c:pt>
                <c:pt idx="52">
                  <c:v>2013</c:v>
                </c:pt>
                <c:pt idx="53">
                  <c:v>2014</c:v>
                </c:pt>
                <c:pt idx="54">
                  <c:v>2015</c:v>
                </c:pt>
                <c:pt idx="55">
                  <c:v>2016</c:v>
                </c:pt>
                <c:pt idx="56">
                  <c:v>2017</c:v>
                </c:pt>
                <c:pt idx="57">
                  <c:v>2018</c:v>
                </c:pt>
                <c:pt idx="58">
                  <c:v>2019</c:v>
                </c:pt>
                <c:pt idx="59">
                  <c:v>2020</c:v>
                </c:pt>
                <c:pt idx="60">
                  <c:v>2021</c:v>
                </c:pt>
                <c:pt idx="61">
                  <c:v>2022</c:v>
                </c:pt>
                <c:pt idx="62">
                  <c:v>2023</c:v>
                </c:pt>
              </c:strCache>
            </c:strRef>
          </c:cat>
          <c:val>
            <c:numRef>
              <c:f>Sheet1!$B$2:$B$64</c:f>
              <c:numCache>
                <c:formatCode>0.0%</c:formatCode>
                <c:ptCount val="63"/>
                <c:pt idx="0">
                  <c:v>1.0180444817456986</c:v>
                </c:pt>
                <c:pt idx="1">
                  <c:v>1.0164131305044035</c:v>
                </c:pt>
                <c:pt idx="2">
                  <c:v>1.0158362302047121</c:v>
                </c:pt>
                <c:pt idx="3">
                  <c:v>1.0168190127970749</c:v>
                </c:pt>
                <c:pt idx="4">
                  <c:v>1.0178204249485949</c:v>
                </c:pt>
                <c:pt idx="5">
                  <c:v>1.0210593490746649</c:v>
                </c:pt>
                <c:pt idx="6">
                  <c:v>0.99909855769230771</c:v>
                </c:pt>
                <c:pt idx="7">
                  <c:v>1.004423555432679</c:v>
                </c:pt>
                <c:pt idx="8">
                  <c:v>1.0066140931060799</c:v>
                </c:pt>
                <c:pt idx="9">
                  <c:v>0.98546927108146731</c:v>
                </c:pt>
                <c:pt idx="10">
                  <c:v>0.97875195705658691</c:v>
                </c:pt>
                <c:pt idx="11">
                  <c:v>0.9765287214329833</c:v>
                </c:pt>
                <c:pt idx="12">
                  <c:v>0.97930262912548949</c:v>
                </c:pt>
                <c:pt idx="13">
                  <c:v>0.98560657984921174</c:v>
                </c:pt>
                <c:pt idx="14">
                  <c:v>0.97137887413029733</c:v>
                </c:pt>
                <c:pt idx="15">
                  <c:v>0.98210909090909093</c:v>
                </c:pt>
                <c:pt idx="16">
                  <c:v>0.99308142629058005</c:v>
                </c:pt>
                <c:pt idx="17">
                  <c:v>0.98504068932503586</c:v>
                </c:pt>
                <c:pt idx="18">
                  <c:v>0.98440207972270366</c:v>
                </c:pt>
                <c:pt idx="19">
                  <c:v>0.97486252945797325</c:v>
                </c:pt>
                <c:pt idx="20">
                  <c:v>0.95713400053139663</c:v>
                </c:pt>
                <c:pt idx="21">
                  <c:v>0.9459549624687239</c:v>
                </c:pt>
                <c:pt idx="22">
                  <c:v>0.94709078025352333</c:v>
                </c:pt>
                <c:pt idx="23">
                  <c:v>0.95550435596515226</c:v>
                </c:pt>
                <c:pt idx="24">
                  <c:v>0.95605587956055882</c:v>
                </c:pt>
                <c:pt idx="25">
                  <c:v>0.95362356284717742</c:v>
                </c:pt>
                <c:pt idx="26">
                  <c:v>0.94768301700764113</c:v>
                </c:pt>
                <c:pt idx="27">
                  <c:v>0.94576310056186219</c:v>
                </c:pt>
                <c:pt idx="28">
                  <c:v>0.94795798049094226</c:v>
                </c:pt>
                <c:pt idx="29">
                  <c:v>0.95224017534023142</c:v>
                </c:pt>
                <c:pt idx="30">
                  <c:v>0.94718204488778057</c:v>
                </c:pt>
                <c:pt idx="31">
                  <c:v>0.95098922996631396</c:v>
                </c:pt>
                <c:pt idx="32">
                  <c:v>0.954957859346935</c:v>
                </c:pt>
                <c:pt idx="33">
                  <c:v>0.9664774742816602</c:v>
                </c:pt>
                <c:pt idx="34">
                  <c:v>0.96458412859990672</c:v>
                </c:pt>
                <c:pt idx="35">
                  <c:v>0.95931243680485334</c:v>
                </c:pt>
                <c:pt idx="36">
                  <c:v>0.96524590163934432</c:v>
                </c:pt>
                <c:pt idx="37">
                  <c:v>0.95980795111482919</c:v>
                </c:pt>
                <c:pt idx="38">
                  <c:v>0.94848209289311691</c:v>
                </c:pt>
                <c:pt idx="39">
                  <c:v>0.93273542600896864</c:v>
                </c:pt>
                <c:pt idx="40">
                  <c:v>0.92750729047800173</c:v>
                </c:pt>
                <c:pt idx="41">
                  <c:v>0.9329580830791484</c:v>
                </c:pt>
                <c:pt idx="42">
                  <c:v>0.93300468477295695</c:v>
                </c:pt>
                <c:pt idx="43">
                  <c:v>0.92408507152678232</c:v>
                </c:pt>
                <c:pt idx="44">
                  <c:v>0.90888446550225688</c:v>
                </c:pt>
                <c:pt idx="45">
                  <c:v>0.89781465528631454</c:v>
                </c:pt>
                <c:pt idx="46">
                  <c:v>0.89347782156208955</c:v>
                </c:pt>
                <c:pt idx="47">
                  <c:v>0.89719488911734468</c:v>
                </c:pt>
                <c:pt idx="48">
                  <c:v>0.9055130129493475</c:v>
                </c:pt>
                <c:pt idx="49">
                  <c:v>0.90194047883226081</c:v>
                </c:pt>
                <c:pt idx="50">
                  <c:v>0.91275293676287839</c:v>
                </c:pt>
                <c:pt idx="51">
                  <c:v>0.91054999208807108</c:v>
                </c:pt>
                <c:pt idx="52">
                  <c:v>0.91786221031057857</c:v>
                </c:pt>
                <c:pt idx="53">
                  <c:v>0.91338820835223711</c:v>
                </c:pt>
                <c:pt idx="54">
                  <c:v>0.91138160632542653</c:v>
                </c:pt>
                <c:pt idx="55">
                  <c:v>0.91025300688162381</c:v>
                </c:pt>
                <c:pt idx="56">
                  <c:v>0.90416437926437143</c:v>
                </c:pt>
                <c:pt idx="57">
                  <c:v>0.89707178900373297</c:v>
                </c:pt>
                <c:pt idx="58">
                  <c:v>0.88940896898122312</c:v>
                </c:pt>
                <c:pt idx="59">
                  <c:v>0.89389866612567837</c:v>
                </c:pt>
                <c:pt idx="60">
                  <c:v>0.88506371552299501</c:v>
                </c:pt>
                <c:pt idx="61">
                  <c:v>0.88218044079238767</c:v>
                </c:pt>
                <c:pt idx="62">
                  <c:v>0.88138214822489092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67-450A-A28F-3BF622BB15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8983816"/>
        <c:axId val="528987424"/>
      </c:lineChart>
      <c:catAx>
        <c:axId val="528983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7424"/>
        <c:crosses val="autoZero"/>
        <c:auto val="1"/>
        <c:lblAlgn val="ctr"/>
        <c:lblOffset val="100"/>
        <c:tickLblSkip val="10"/>
        <c:noMultiLvlLbl val="0"/>
      </c:catAx>
      <c:valAx>
        <c:axId val="528987424"/>
        <c:scaling>
          <c:orientation val="minMax"/>
          <c:min val="0.85000000000000009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3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Ohio’s per-capita income remains below U.S. average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62532192"/>
              </p:ext>
            </p:extLst>
          </p:nvPr>
        </p:nvGraphicFramePr>
        <p:xfrm>
          <a:off x="1209675" y="1600200"/>
          <a:ext cx="10372725" cy="232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4084202"/>
            <a:ext cx="5080000" cy="1865643"/>
          </a:xfrm>
        </p:spPr>
        <p:txBody>
          <a:bodyPr/>
          <a:lstStyle/>
          <a:p>
            <a:r>
              <a:rPr lang="en-US" sz="1800" dirty="0"/>
              <a:t>Ohio’s per-capita income of $60,402 in 2023 was 88.1% of the U.S. average, $68,531.</a:t>
            </a:r>
          </a:p>
          <a:p>
            <a:pPr lvl="1"/>
            <a:r>
              <a:rPr lang="en-US" sz="1400" dirty="0"/>
              <a:t>The gap between Ohio’s per-capita income and the U.S. average has widened since 1970.</a:t>
            </a:r>
          </a:p>
          <a:p>
            <a:r>
              <a:rPr lang="en-US" sz="1800" dirty="0"/>
              <a:t>Ohio’s per-capita income exceeded all neighboring states in 2023, except for Pennsylvania. 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29968088"/>
              </p:ext>
            </p:extLst>
          </p:nvPr>
        </p:nvGraphicFramePr>
        <p:xfrm>
          <a:off x="6502400" y="3810000"/>
          <a:ext cx="5079999" cy="2225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3333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1693333">
                  <a:extLst>
                    <a:ext uri="{9D8B030D-6E8A-4147-A177-3AD203B41FA5}">
                      <a16:colId xmlns:a16="http://schemas.microsoft.com/office/drawing/2014/main" val="1186952521"/>
                    </a:ext>
                  </a:extLst>
                </a:gridCol>
                <a:gridCol w="1693333">
                  <a:extLst>
                    <a:ext uri="{9D8B030D-6E8A-4147-A177-3AD203B41FA5}">
                      <a16:colId xmlns:a16="http://schemas.microsoft.com/office/drawing/2014/main" val="235959488"/>
                    </a:ext>
                  </a:extLst>
                </a:gridCol>
              </a:tblGrid>
              <a:tr h="275432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Per-Capita</a:t>
                      </a:r>
                      <a:r>
                        <a:rPr lang="en-US" baseline="0" dirty="0"/>
                        <a:t> Income for Ohio and Neighboring States in 2023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State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National Rank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Per-Capita Income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Ohio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$60,402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37787145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Indiana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$60,038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7427870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Kentucky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$54,326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2641734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Michigan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$59,714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76118374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Pennsylvania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$67,839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2221144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+mn-lt"/>
                        </a:rPr>
                        <a:t>West Virginia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$52,585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2177768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08902" y="3700790"/>
            <a:ext cx="25248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Source: U.S. Bureau of Economic Analysis</a:t>
            </a:r>
          </a:p>
        </p:txBody>
      </p:sp>
    </p:spTree>
    <p:extLst>
      <p:ext uri="{BB962C8B-B14F-4D97-AF65-F5344CB8AC3E}">
        <p14:creationId xmlns:p14="http://schemas.microsoft.com/office/powerpoint/2010/main" val="1457020741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464</TotalTime>
  <Words>125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Ohio’s per-capita income remains below U.S. average</vt:lpstr>
    </vt:vector>
  </TitlesOfParts>
  <Company>Ohio Legislative Information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Russ Keller</dc:creator>
  <cp:lastModifiedBy>Linda Bayer</cp:lastModifiedBy>
  <cp:revision>17</cp:revision>
  <cp:lastPrinted>2022-05-16T19:03:05Z</cp:lastPrinted>
  <dcterms:created xsi:type="dcterms:W3CDTF">2022-07-11T19:07:59Z</dcterms:created>
  <dcterms:modified xsi:type="dcterms:W3CDTF">2024-09-16T20:07:33Z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