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"/>
  </p:notesMasterIdLst>
  <p:handoutMasterIdLst>
    <p:handoutMasterId r:id="rId4"/>
  </p:handoutMasterIdLst>
  <p:sldIdLst>
    <p:sldId id="266" r:id="rId2"/>
  </p:sldIdLst>
  <p:sldSz cx="12192000" cy="6858000"/>
  <p:notesSz cx="6950075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5337" autoAdjust="0"/>
  </p:normalViewPr>
  <p:slideViewPr>
    <p:cSldViewPr>
      <p:cViewPr varScale="1">
        <p:scale>
          <a:sx n="88" d="100"/>
          <a:sy n="88" d="100"/>
        </p:scale>
        <p:origin x="398" y="5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6768" y="0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2669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6768" y="8772669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6768" y="0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96875" y="692150"/>
            <a:ext cx="6156325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5008" y="4387136"/>
            <a:ext cx="5560060" cy="4156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2669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6768" y="8772669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 smtClean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 smtClean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 smtClean="0"/>
              <a:t>Legislative Budget </a:t>
            </a:r>
            <a:r>
              <a:rPr lang="en-US" altLang="en-US" sz="1100" dirty="0" smtClean="0"/>
              <a:t>Office</a:t>
            </a:r>
            <a:endParaRPr lang="en-US" altLang="en-US" sz="1100" dirty="0"/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Two unequal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rows/three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 smtClean="0"/>
              <a:t>Legislative Budget Office</a:t>
            </a:r>
            <a:endParaRPr lang="en-US" altLang="en-US" sz="1100" dirty="0"/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Ohio’s 2021 per-capita police protection expenditures lower than national average </a:t>
            </a:r>
            <a:endParaRPr lang="en-US" dirty="0"/>
          </a:p>
        </p:txBody>
      </p:sp>
      <p:graphicFrame>
        <p:nvGraphicFramePr>
          <p:cNvPr id="7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1339712"/>
              </p:ext>
            </p:extLst>
          </p:nvPr>
        </p:nvGraphicFramePr>
        <p:xfrm>
          <a:off x="1143000" y="1676398"/>
          <a:ext cx="4724400" cy="38862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4800">
                  <a:extLst>
                    <a:ext uri="{9D8B030D-6E8A-4147-A177-3AD203B41FA5}">
                      <a16:colId xmlns:a16="http://schemas.microsoft.com/office/drawing/2014/main" val="238574145"/>
                    </a:ext>
                  </a:extLst>
                </a:gridCol>
                <a:gridCol w="1574800">
                  <a:extLst>
                    <a:ext uri="{9D8B030D-6E8A-4147-A177-3AD203B41FA5}">
                      <a16:colId xmlns:a16="http://schemas.microsoft.com/office/drawing/2014/main" val="1186952521"/>
                    </a:ext>
                  </a:extLst>
                </a:gridCol>
                <a:gridCol w="1574800">
                  <a:extLst>
                    <a:ext uri="{9D8B030D-6E8A-4147-A177-3AD203B41FA5}">
                      <a16:colId xmlns:a16="http://schemas.microsoft.com/office/drawing/2014/main" val="235959488"/>
                    </a:ext>
                  </a:extLst>
                </a:gridCol>
              </a:tblGrid>
              <a:tr h="774108">
                <a:tc gridSpan="3">
                  <a:txBody>
                    <a:bodyPr/>
                    <a:lstStyle/>
                    <a:p>
                      <a:pPr algn="ctr"/>
                      <a:r>
                        <a:rPr lang="en-US" sz="1350" dirty="0" smtClean="0"/>
                        <a:t>Per-Capita</a:t>
                      </a:r>
                      <a:r>
                        <a:rPr lang="en-US" sz="1350" baseline="0" dirty="0" smtClean="0"/>
                        <a:t> Police Protection Expenditures for Ohio and Neighboring States in 2021</a:t>
                      </a:r>
                    </a:p>
                    <a:p>
                      <a:pPr algn="ctr"/>
                      <a:r>
                        <a:rPr lang="en-US" sz="1100" i="1" baseline="0" dirty="0" smtClean="0"/>
                        <a:t>National Average = $407</a:t>
                      </a:r>
                      <a:endParaRPr lang="en-US" sz="1100" i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0571098"/>
                  </a:ext>
                </a:extLst>
              </a:tr>
              <a:tr h="589237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State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National Rank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Per-Capita Expenditures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1518"/>
                  </a:ext>
                </a:extLst>
              </a:tr>
              <a:tr h="42047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Pennsylvania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defTabSz="914400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$383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21777687"/>
                  </a:ext>
                </a:extLst>
              </a:tr>
              <a:tr h="42047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Ohio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$332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93985497"/>
                  </a:ext>
                </a:extLst>
              </a:tr>
              <a:tr h="42047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Michigan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$290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03095002"/>
                  </a:ext>
                </a:extLst>
              </a:tr>
              <a:tr h="42047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West Virginia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 defTabSz="741363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$261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91397602"/>
                  </a:ext>
                </a:extLst>
              </a:tr>
              <a:tr h="42047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Indiana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$252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02177361"/>
                  </a:ext>
                </a:extLst>
              </a:tr>
              <a:tr h="42047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Kentucky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$232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86826383"/>
                  </a:ext>
                </a:extLst>
              </a:tr>
            </a:tbl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5867400" y="1667652"/>
            <a:ext cx="5562600" cy="4504548"/>
          </a:xfrm>
        </p:spPr>
        <p:txBody>
          <a:bodyPr/>
          <a:lstStyle/>
          <a:p>
            <a:r>
              <a:rPr lang="en-US" sz="1500" dirty="0" smtClean="0"/>
              <a:t>In 2021, Ohio’s state and local government per-capita police protection expenditures of $332 ranked 35</a:t>
            </a:r>
            <a:r>
              <a:rPr lang="en-US" sz="1500" baseline="30000" dirty="0" smtClean="0"/>
              <a:t>th</a:t>
            </a:r>
            <a:r>
              <a:rPr lang="en-US" sz="1500" dirty="0" smtClean="0"/>
              <a:t> nationally. The District of Columbia ranked highest with a per-capita rate of $970; Kentucky spent the least at $232 per capita. The national average was $407. </a:t>
            </a:r>
          </a:p>
          <a:p>
            <a:r>
              <a:rPr lang="en-US" sz="1500" dirty="0" smtClean="0"/>
              <a:t>Of Ohio’s $3.9 billion in police protection expenditures reported for 2021, 88%, or $3.4 billion, was expended by local governments, and 12%, or $0.5 billion, by the state. For the U.S., on average, the local/state split was 87%/13%.</a:t>
            </a:r>
          </a:p>
          <a:p>
            <a:r>
              <a:rPr lang="en-US" sz="1500" dirty="0" smtClean="0"/>
              <a:t>As of January 2024, the Ohio Attorney General reported 944 law enforcement agencies in operation, employing 26,004 full-time officers:</a:t>
            </a:r>
          </a:p>
          <a:p>
            <a:pPr lvl="1"/>
            <a:r>
              <a:rPr lang="en-US" sz="1300" dirty="0" smtClean="0"/>
              <a:t>633 municipal police departments – 14,903 </a:t>
            </a:r>
            <a:r>
              <a:rPr lang="en-US" sz="1300" dirty="0"/>
              <a:t>full-time </a:t>
            </a:r>
            <a:r>
              <a:rPr lang="en-US" sz="1300" dirty="0" smtClean="0"/>
              <a:t>officers</a:t>
            </a:r>
          </a:p>
          <a:p>
            <a:pPr lvl="1"/>
            <a:r>
              <a:rPr lang="en-US" sz="1300" dirty="0" smtClean="0"/>
              <a:t>111 special police agencies </a:t>
            </a:r>
            <a:r>
              <a:rPr lang="en-US" sz="1300" dirty="0"/>
              <a:t>(e.g</a:t>
            </a:r>
            <a:r>
              <a:rPr lang="en-US" sz="1300" dirty="0" smtClean="0"/>
              <a:t>., </a:t>
            </a:r>
            <a:r>
              <a:rPr lang="en-US" sz="1300" dirty="0"/>
              <a:t>parks, </a:t>
            </a:r>
            <a:r>
              <a:rPr lang="en-US" sz="1300" dirty="0" smtClean="0"/>
              <a:t>hospitals, </a:t>
            </a:r>
            <a:r>
              <a:rPr lang="en-US" sz="1300" dirty="0"/>
              <a:t>universities, </a:t>
            </a:r>
            <a:r>
              <a:rPr lang="en-US" sz="1300" dirty="0" smtClean="0"/>
              <a:t>railroads, airports) </a:t>
            </a:r>
            <a:r>
              <a:rPr lang="en-US" sz="1300" dirty="0"/>
              <a:t>– </a:t>
            </a:r>
            <a:r>
              <a:rPr lang="en-US" sz="1300" dirty="0" smtClean="0"/>
              <a:t>2,101 </a:t>
            </a:r>
            <a:r>
              <a:rPr lang="en-US" sz="1300" dirty="0"/>
              <a:t>full-time </a:t>
            </a:r>
            <a:r>
              <a:rPr lang="en-US" sz="1300" dirty="0" smtClean="0"/>
              <a:t>officers</a:t>
            </a:r>
          </a:p>
          <a:p>
            <a:pPr lvl="1"/>
            <a:r>
              <a:rPr lang="en-US" sz="1300" dirty="0" smtClean="0"/>
              <a:t>96 township police departments – 1,313 full-time officers</a:t>
            </a:r>
          </a:p>
          <a:p>
            <a:pPr lvl="1"/>
            <a:r>
              <a:rPr lang="en-US" sz="1300" dirty="0" smtClean="0"/>
              <a:t>88 county sheriff’s offices – 5,622 full-time deputies</a:t>
            </a:r>
          </a:p>
          <a:p>
            <a:pPr lvl="1"/>
            <a:r>
              <a:rPr lang="en-US" sz="1300" dirty="0" smtClean="0"/>
              <a:t>16 state agencies – 2,065 full-time troopers/officers/agents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66800" y="5562600"/>
            <a:ext cx="3200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+mn-lt"/>
              </a:rPr>
              <a:t>Sources: U.S. Census Bureau; Ohio Attorney General</a:t>
            </a:r>
            <a:endParaRPr lang="en-US" sz="11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80546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.potx" id="{ABE8DC34-85DB-4B5F-A7CC-9DF3C49791B1}" vid="{4C6E6946-AD51-4E2D-94F2-CFE20DE60AD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1037</TotalTime>
  <Words>243</Words>
  <Application>Microsoft Office PowerPoint</Application>
  <PresentationFormat>Widescreen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Times New Roman</vt:lpstr>
      <vt:lpstr>Wingdings</vt:lpstr>
      <vt:lpstr>Layers</vt:lpstr>
      <vt:lpstr>Ohio’s 2021 per-capita police protection expenditures lower than national average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Heading</dc:title>
  <dc:creator>Jamie Doskocil</dc:creator>
  <cp:lastModifiedBy>Zach Gleim</cp:lastModifiedBy>
  <cp:revision>39</cp:revision>
  <cp:lastPrinted>2022-09-07T16:23:07Z</cp:lastPrinted>
  <dcterms:created xsi:type="dcterms:W3CDTF">2022-06-09T19:55:28Z</dcterms:created>
  <dcterms:modified xsi:type="dcterms:W3CDTF">2024-07-22T18:13:47Z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