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74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62" autoAdjust="0"/>
    <p:restoredTop sz="75976" autoAdjust="0"/>
  </p:normalViewPr>
  <p:slideViewPr>
    <p:cSldViewPr>
      <p:cViewPr varScale="1">
        <p:scale>
          <a:sx n="114" d="100"/>
          <a:sy n="114" d="100"/>
        </p:scale>
        <p:origin x="300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tx1"/>
                </a:solidFill>
              </a:rPr>
              <a:t>Prison Population </a:t>
            </a:r>
          </a:p>
          <a:p>
            <a:pPr>
              <a:defRPr>
                <a:solidFill>
                  <a:schemeClr val="tx1"/>
                </a:solidFill>
              </a:defRPr>
            </a:pPr>
            <a:r>
              <a:rPr lang="en-US" sz="1200" dirty="0">
                <a:solidFill>
                  <a:schemeClr val="tx1"/>
                </a:solidFill>
              </a:rPr>
              <a:t>(as of January of each year)</a:t>
            </a:r>
          </a:p>
        </c:rich>
      </c:tx>
      <c:layout>
        <c:manualLayout>
          <c:xMode val="edge"/>
          <c:yMode val="edge"/>
          <c:x val="0.36508792650918637"/>
          <c:y val="6.4102564102564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Sheet1!$B$1</c:f>
              <c:strCache>
                <c:ptCount val="1"/>
                <c:pt idx="0">
                  <c:v>Inmates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Sheet1!$A$2:$A$19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Sheet1!$B$2:$B$19</c:f>
              <c:numCache>
                <c:formatCode>General</c:formatCode>
                <c:ptCount val="10"/>
                <c:pt idx="0">
                  <c:v>50534</c:v>
                </c:pt>
                <c:pt idx="1">
                  <c:v>50652</c:v>
                </c:pt>
                <c:pt idx="2">
                  <c:v>50557</c:v>
                </c:pt>
                <c:pt idx="3">
                  <c:v>49578</c:v>
                </c:pt>
                <c:pt idx="4">
                  <c:v>48922</c:v>
                </c:pt>
                <c:pt idx="5">
                  <c:v>48599</c:v>
                </c:pt>
                <c:pt idx="6">
                  <c:v>43695</c:v>
                </c:pt>
                <c:pt idx="7">
                  <c:v>43460</c:v>
                </c:pt>
                <c:pt idx="8">
                  <c:v>43623</c:v>
                </c:pt>
                <c:pt idx="9">
                  <c:v>44928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A43-48DC-AAA6-A488FC65B5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463496776"/>
        <c:axId val="4634941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Sheet1!$A$1</c15:sqref>
                        </c15:formulaRef>
                      </c:ext>
                    </c:extLst>
                    <c:strCache>
                      <c:ptCount val="1"/>
                      <c:pt idx="0">
                        <c:v>Year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Sheet1!$A$2:$A$19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Sheet1!$A$2:$A$19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DA43-48DC-AAA6-A488FC65B595}"/>
                  </c:ext>
                </c:extLst>
              </c15:ser>
            </c15:filteredBarSeries>
          </c:ext>
        </c:extLst>
      </c:barChart>
      <c:lineChart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3496776"/>
        <c:axId val="463494152"/>
        <c:extLst>
          <c:ext xmlns:c15="http://schemas.microsoft.com/office/drawing/2012/chart" uri="{02D57815-91ED-43cb-92C2-25804820EDAC}">
            <c15:filteredLine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Sheet1!$C$1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ln w="28575" cap="rnd">
                    <a:solidFill>
                      <a:schemeClr val="accent3"/>
                    </a:solidFill>
                    <a:round/>
                  </a:ln>
                  <a:effectLst/>
                </c:spPr>
                <c:marker>
                  <c:symbol val="none"/>
                </c:marker>
                <c:val>
                  <c:numRef>
                    <c:extLst>
                      <c:ext uri="{02D57815-91ED-43cb-92C2-25804820EDAC}">
                        <c15:formulaRef>
                          <c15:sqref>Sheet1!$C$2:$C$11</c15:sqref>
                        </c15:formulaRef>
                      </c:ext>
                    </c:extLst>
                    <c:numCache>
                      <c:formatCode>General</c:formatCode>
                      <c:ptCount val="2"/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5-DA43-48DC-AAA6-A488FC65B595}"/>
                  </c:ext>
                </c:extLst>
              </c15:ser>
            </c15:filteredLineSeries>
          </c:ext>
        </c:extLst>
      </c:lineChart>
      <c:catAx>
        <c:axId val="463496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4152"/>
        <c:crosses val="autoZero"/>
        <c:auto val="1"/>
        <c:lblAlgn val="ctr"/>
        <c:lblOffset val="100"/>
        <c:noMultiLvlLbl val="0"/>
      </c:catAx>
      <c:valAx>
        <c:axId val="46349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6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0.25556</cdr:x>
      <cdr:y>0.28591</cdr:y>
    </cdr:from>
    <cdr:to>
      <cdr:x>0.31111</cdr:x>
      <cdr:y>0.35319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752600" y="1295400"/>
          <a:ext cx="3810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/>
              <a:t>Legislative Budget </a:t>
            </a:r>
            <a:r>
              <a:rPr lang="en-US" altLang="en-US" sz="1100" dirty="0"/>
              <a:t>Office</a:t>
            </a:r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Two unequal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rows/three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/>
              <a:t>Legislative Budget Office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Ohio’s prison population increasing from </a:t>
            </a:r>
            <a:br>
              <a:rPr lang="en-US" dirty="0"/>
            </a:br>
            <a:r>
              <a:rPr lang="en-US" dirty="0"/>
              <a:t>the pandemic levels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6193724"/>
              </p:ext>
            </p:extLst>
          </p:nvPr>
        </p:nvGraphicFramePr>
        <p:xfrm>
          <a:off x="914400" y="1613732"/>
          <a:ext cx="68580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7772400" y="1641169"/>
            <a:ext cx="4191000" cy="4953000"/>
          </a:xfrm>
        </p:spPr>
        <p:txBody>
          <a:bodyPr/>
          <a:lstStyle/>
          <a:p>
            <a:r>
              <a:rPr lang="en-US" sz="1300" dirty="0"/>
              <a:t>In January 2024:</a:t>
            </a:r>
          </a:p>
          <a:p>
            <a:pPr lvl="1"/>
            <a:r>
              <a:rPr lang="en-US" sz="1100" dirty="0"/>
              <a:t>Ohio’s prison population totaled 44,928, an increase of 3.0% (1,305 inmates) from the previous year.</a:t>
            </a:r>
          </a:p>
          <a:p>
            <a:pPr lvl="1">
              <a:buClr>
                <a:srgbClr val="002163"/>
              </a:buClr>
            </a:pPr>
            <a:r>
              <a:rPr lang="en-US" sz="1100" dirty="0">
                <a:solidFill>
                  <a:prstClr val="black"/>
                </a:solidFill>
              </a:rPr>
              <a:t>The prison system consisted of 28 correctional institutions (three privately operated) and 11,458 institutional staff (not including private prisons), of whom 6,073, or 53%, were correction officers. </a:t>
            </a:r>
          </a:p>
          <a:p>
            <a:pPr lvl="1">
              <a:buClr>
                <a:srgbClr val="002163"/>
              </a:buClr>
            </a:pPr>
            <a:r>
              <a:rPr lang="en-US" sz="1100" dirty="0">
                <a:solidFill>
                  <a:prstClr val="black"/>
                </a:solidFill>
              </a:rPr>
              <a:t>The daily institutional costs per offender averaged $103.08 and marginal costs, $11.98. Institutional costs are fixed (e.g., staff, maintenance, security). Marginal costs (e.g., food, medical care, clothing) fluctuate with the prison population.</a:t>
            </a:r>
          </a:p>
          <a:p>
            <a:r>
              <a:rPr lang="en-US" sz="1300" dirty="0"/>
              <a:t>During the ten-year period from 2015 to 2024, Ohio’s prison population has decreased by 11.1% (5,606 inmates). </a:t>
            </a:r>
          </a:p>
          <a:p>
            <a:pPr lvl="1"/>
            <a:r>
              <a:rPr lang="en-US" sz="1100" dirty="0"/>
              <a:t>From 2015 to 2017, the population continued to hover around 50,000. For context, the prison population reached an all-time high of 51,273 in November 2008.</a:t>
            </a:r>
          </a:p>
          <a:p>
            <a:pPr lvl="1"/>
            <a:r>
              <a:rPr lang="en-US" sz="1100" dirty="0"/>
              <a:t>From 2017 to 2020, the population slowly decreased by an average of 1.3% per year. </a:t>
            </a:r>
          </a:p>
          <a:p>
            <a:pPr lvl="1"/>
            <a:r>
              <a:rPr lang="en-US" sz="1100" dirty="0"/>
              <a:t>From 2020 to 2021, the prison population sharply decreased 10.1% (4,904 inmates). This decrease was largely due to the COVID-19 pandemic beginning March 2020.</a:t>
            </a:r>
          </a:p>
          <a:p>
            <a:pPr lvl="1"/>
            <a:r>
              <a:rPr lang="en-US" sz="1100" dirty="0"/>
              <a:t>The population remains lower than pre-pandemic levels.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5576132"/>
            <a:ext cx="37892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n-lt"/>
              </a:rPr>
              <a:t>Source: Ohio Department of Rehabilitation and Correction</a:t>
            </a:r>
          </a:p>
        </p:txBody>
      </p:sp>
    </p:spTree>
    <p:extLst>
      <p:ext uri="{BB962C8B-B14F-4D97-AF65-F5344CB8AC3E}">
        <p14:creationId xmlns:p14="http://schemas.microsoft.com/office/powerpoint/2010/main" val="693661921"/>
      </p:ext>
    </p:extLst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2401</TotalTime>
  <Words>241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Ohio’s prison population increasing from  the pandemic levels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Prison Population Decreases Over Pandemic, Remains Above Capacity</dc:title>
  <dc:creator>Jessica Murphy</dc:creator>
  <cp:lastModifiedBy>Linda Bayer</cp:lastModifiedBy>
  <cp:revision>54</cp:revision>
  <cp:lastPrinted>2022-05-16T19:03:05Z</cp:lastPrinted>
  <dcterms:created xsi:type="dcterms:W3CDTF">2022-07-06T14:31:53Z</dcterms:created>
  <dcterms:modified xsi:type="dcterms:W3CDTF">2024-07-31T19:46:43Z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