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son Phillips" initials="JP" lastIdx="4" clrIdx="0">
    <p:extLst>
      <p:ext uri="{19B8F6BF-5375-455C-9EA6-DF929625EA0E}">
        <p15:presenceInfo xmlns:p15="http://schemas.microsoft.com/office/powerpoint/2012/main" userId="Jason Phillip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75976" autoAdjust="0"/>
  </p:normalViewPr>
  <p:slideViewPr>
    <p:cSldViewPr>
      <p:cViewPr varScale="1">
        <p:scale>
          <a:sx n="105" d="100"/>
          <a:sy n="105" d="100"/>
        </p:scale>
        <p:origin x="144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862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862" b="0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State and Local Government Employee Head Count by Function, 2023</a:t>
            </a:r>
          </a:p>
        </c:rich>
      </c:tx>
      <c:layout>
        <c:manualLayout>
          <c:xMode val="edge"/>
          <c:yMode val="edge"/>
          <c:x val="0.16437098162729658"/>
          <c:y val="9.5891248753225012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3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State and Local Government Employee Head Count by Function, 2024</a:t>
            </a:r>
            <a:endParaRPr lang="en-US" dirty="0">
              <a:effectLst/>
            </a:endParaRPr>
          </a:p>
        </c:rich>
      </c:tx>
      <c:layout>
        <c:manualLayout>
          <c:xMode val="edge"/>
          <c:yMode val="edge"/>
          <c:x val="0.14371528458569555"/>
          <c:y val="4.7724151185172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6857457410103219"/>
          <c:y val="0.21714005642615891"/>
          <c:w val="0.55063730056235971"/>
          <c:h val="0.7440162959992505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Pie chart</c:v>
                </c:pt>
              </c:strCache>
            </c:strRef>
          </c:tx>
          <c:spPr>
            <a:solidFill>
              <a:schemeClr val="accent1"/>
            </a:solidFill>
          </c:spPr>
          <c:explosion val="2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A0-4047-9718-CD14003A8D6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A0-4047-9718-CD14003A8D63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A0-4047-9718-CD14003A8D63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AA0-4047-9718-CD14003A8D63}"/>
              </c:ext>
            </c:extLst>
          </c:dPt>
          <c:dLbls>
            <c:dLbl>
              <c:idx val="0"/>
              <c:layout>
                <c:manualLayout>
                  <c:x val="0.16669030607471205"/>
                  <c:y val="4.59904600012293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A0-4047-9718-CD14003A8D63}"/>
                </c:ext>
              </c:extLst>
            </c:dLbl>
            <c:dLbl>
              <c:idx val="1"/>
              <c:layout>
                <c:manualLayout>
                  <c:x val="-0.1322363654747836"/>
                  <c:y val="0.2600944766407995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AA0-4047-9718-CD14003A8D63}"/>
                </c:ext>
              </c:extLst>
            </c:dLbl>
            <c:dLbl>
              <c:idx val="2"/>
              <c:layout>
                <c:manualLayout>
                  <c:x val="-7.6675115271911797E-3"/>
                  <c:y val="-0.184530610963080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A0-4047-9718-CD14003A8D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Higher Education</c:v>
                </c:pt>
                <c:pt idx="1">
                  <c:v>Other*</c:v>
                </c:pt>
                <c:pt idx="2">
                  <c:v>K-12 Schools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_(* #,##0_);_(* \(#,##0\);_(* &quot;-&quot;??_);_(@_)">
                  <c:v>112936</c:v>
                </c:pt>
                <c:pt idx="1">
                  <c:v>312665</c:v>
                </c:pt>
                <c:pt idx="2" formatCode="_(* #,##0_);_(* \(#,##0\);_(* &quot;-&quot;??_);_(@_)">
                  <c:v>275656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AA0-4047-9718-CD14003A8D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51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0.23324</cdr:y>
    </cdr:from>
    <cdr:to>
      <cdr:x>0.37098</cdr:x>
      <cdr:y>0.30995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919161" y="926707"/>
          <a:ext cx="1974096" cy="3048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Total: 701,257 employees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</cdr:x>
      <cdr:y>0.05046</cdr:y>
    </cdr:from>
    <cdr:to>
      <cdr:x>0.3</cdr:x>
      <cdr:y>0.16819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0" y="228600"/>
          <a:ext cx="1371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9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2FDD88-6521-418C-8123-D508D8D03A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1074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97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97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809F33-EB31-47CD-A87E-A5E769F028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212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lsc.ohio.gov/" TargetMode="Externa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184" name="Group 16"/>
          <p:cNvGrpSpPr>
            <a:grpSpLocks/>
          </p:cNvGrpSpPr>
          <p:nvPr/>
        </p:nvGrpSpPr>
        <p:grpSpPr bwMode="auto">
          <a:xfrm>
            <a:off x="0" y="0"/>
            <a:ext cx="11684000" cy="5943601"/>
            <a:chOff x="0" y="0"/>
            <a:chExt cx="5520" cy="3744"/>
          </a:xfrm>
        </p:grpSpPr>
        <p:sp>
          <p:nvSpPr>
            <p:cNvPr id="263170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86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>
                <a:latin typeface="Times New Roman" charset="0"/>
              </a:endParaRPr>
            </a:p>
          </p:txBody>
        </p:sp>
        <p:grpSp>
          <p:nvGrpSpPr>
            <p:cNvPr id="263182" name="Group 1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63171" name="Rectangle 3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3172" name="Rectangle 4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3178" name="Line 10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3183" name="Group 15"/>
            <p:cNvGrpSpPr>
              <a:grpSpLocks/>
            </p:cNvGrpSpPr>
            <p:nvPr userDrawn="1"/>
          </p:nvGrpSpPr>
          <p:grpSpPr bwMode="auto">
            <a:xfrm>
              <a:off x="400" y="360"/>
              <a:ext cx="5088" cy="192"/>
              <a:chOff x="400" y="360"/>
              <a:chExt cx="5088" cy="192"/>
            </a:xfrm>
          </p:grpSpPr>
          <p:sp>
            <p:nvSpPr>
              <p:cNvPr id="263179" name="Rectangle 11"/>
              <p:cNvSpPr>
                <a:spLocks noChangeArrowheads="1"/>
              </p:cNvSpPr>
              <p:nvPr/>
            </p:nvSpPr>
            <p:spPr bwMode="auto">
              <a:xfrm>
                <a:off x="3936" y="360"/>
                <a:ext cx="1536" cy="192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3180" name="Line 12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3173" name="Rectangle 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28800" y="1066800"/>
            <a:ext cx="9753600" cy="22098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dirty="0"/>
              <a:t>Section heading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dirty="0"/>
              <a:t>Date of last update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162802" y="6583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5872163"/>
            <a:ext cx="12192000" cy="985837"/>
          </a:xfrm>
          <a:prstGeom prst="rect">
            <a:avLst/>
          </a:prstGeom>
        </p:spPr>
      </p:pic>
      <p:sp>
        <p:nvSpPr>
          <p:cNvPr id="18" name="Rectangle 7"/>
          <p:cNvSpPr txBox="1">
            <a:spLocks noChangeArrowheads="1"/>
          </p:cNvSpPr>
          <p:nvPr userDrawn="1"/>
        </p:nvSpPr>
        <p:spPr bwMode="auto">
          <a:xfrm>
            <a:off x="0" y="6339840"/>
            <a:ext cx="167640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050" dirty="0"/>
              <a:t>Legislative Budget </a:t>
            </a:r>
            <a:r>
              <a:rPr lang="en-US" altLang="en-US" sz="1100" dirty="0"/>
              <a:t>Office</a:t>
            </a:r>
          </a:p>
        </p:txBody>
      </p:sp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528" y="5916168"/>
            <a:ext cx="694944" cy="69494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0320" y="662940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9144000" y="662866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7">
            <a:hlinkClick r:id="rId5"/>
          </p:cNvPr>
          <p:cNvSpPr txBox="1">
            <a:spLocks noChangeArrowheads="1"/>
          </p:cNvSpPr>
          <p:nvPr userDrawn="1"/>
        </p:nvSpPr>
        <p:spPr bwMode="auto">
          <a:xfrm>
            <a:off x="5638800" y="6583680"/>
            <a:ext cx="914400" cy="24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1313" indent="-341313">
              <a:defRPr/>
            </a:lvl1pPr>
            <a:lvl2pPr marL="631825" indent="-288925">
              <a:defRPr/>
            </a:lvl2pPr>
            <a:lvl3pPr marL="914400" indent="-228600">
              <a:defRPr/>
            </a:lvl3pPr>
            <a:lvl4pPr marL="1255713" indent="-227013">
              <a:defRPr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05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Two unequal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1600203"/>
            <a:ext cx="6858000" cy="4530725"/>
          </a:xfrm>
        </p:spPr>
        <p:txBody>
          <a:bodyPr/>
          <a:lstStyle>
            <a:lvl1pPr marL="341313" indent="-341313">
              <a:defRPr sz="2800"/>
            </a:lvl1pPr>
            <a:lvl2pPr marL="631825" indent="-288925">
              <a:defRPr sz="2400"/>
            </a:lvl2pPr>
            <a:lvl3pPr marL="914400" indent="-228600">
              <a:defRPr sz="2200"/>
            </a:lvl3pPr>
            <a:lvl4pPr marL="1255713" indent="-227013">
              <a:defRPr sz="2000"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8153400" y="1610503"/>
            <a:ext cx="3429000" cy="4535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335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35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291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rows/three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08903" y="1600203"/>
            <a:ext cx="10373497" cy="23209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08903" y="3921131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421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www.lsc.ohio.gov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156" name="Group 1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262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>
                <a:latin typeface="Times New Roman" charset="0"/>
              </a:endParaRPr>
            </a:p>
          </p:txBody>
        </p:sp>
        <p:grpSp>
          <p:nvGrpSpPr>
            <p:cNvPr id="262155" name="Group 11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62146" name="Rectangle 2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2148" name="Line 4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2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3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2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lang="en-US" altLang="en-US"/>
          </a:p>
        </p:txBody>
      </p:sp>
      <p:sp>
        <p:nvSpPr>
          <p:cNvPr id="262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lang="en-US" altLang="en-US"/>
          </a:p>
        </p:txBody>
      </p:sp>
      <p:sp>
        <p:nvSpPr>
          <p:cNvPr id="262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CA018B54-7992-48DF-BF8C-61CFB03447C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62154" name="Line 10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6096000"/>
            <a:ext cx="12192000" cy="640080"/>
          </a:xfrm>
          <a:prstGeom prst="rect">
            <a:avLst/>
          </a:prstGeom>
        </p:spPr>
      </p:pic>
      <p:sp>
        <p:nvSpPr>
          <p:cNvPr id="16" name="Rectangle 7"/>
          <p:cNvSpPr txBox="1">
            <a:spLocks noChangeArrowheads="1"/>
          </p:cNvSpPr>
          <p:nvPr userDrawn="1"/>
        </p:nvSpPr>
        <p:spPr bwMode="auto">
          <a:xfrm>
            <a:off x="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100" dirty="0"/>
              <a:t>Legislative Budget Office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675120"/>
            <a:ext cx="12192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rafterName"/>
          <p:cNvSpPr txBox="1">
            <a:spLocks noChangeArrowheads="1"/>
          </p:cNvSpPr>
          <p:nvPr userDrawn="1"/>
        </p:nvSpPr>
        <p:spPr bwMode="auto">
          <a:xfrm>
            <a:off x="1043940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altLang="en-US" sz="1100" dirty="0">
              <a:solidFill>
                <a:schemeClr val="bg1"/>
              </a:solidFill>
            </a:endParaRPr>
          </a:p>
        </p:txBody>
      </p:sp>
      <p:sp>
        <p:nvSpPr>
          <p:cNvPr id="22" name="Rectangle 7">
            <a:hlinkClick r:id="rId9"/>
          </p:cNvPr>
          <p:cNvSpPr txBox="1">
            <a:spLocks noChangeArrowheads="1"/>
          </p:cNvSpPr>
          <p:nvPr userDrawn="1"/>
        </p:nvSpPr>
        <p:spPr bwMode="auto">
          <a:xfrm>
            <a:off x="11277600" y="6428232"/>
            <a:ext cx="914400" cy="21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8" r:id="rId3"/>
    <p:sldLayoutId id="2147483691" r:id="rId4"/>
    <p:sldLayoutId id="2147483697" r:id="rId5"/>
    <p:sldLayoutId id="2147483699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301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255713" indent="-2270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7813"/>
            <a:ext cx="10515600" cy="1143000"/>
          </a:xfrm>
        </p:spPr>
        <p:txBody>
          <a:bodyPr/>
          <a:lstStyle/>
          <a:p>
            <a:r>
              <a:rPr lang="en-US" dirty="0"/>
              <a:t>Over half of Ohio’s public employees work for K-12 schools and higher education institutions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6289671" y="1600201"/>
            <a:ext cx="5657854" cy="4407964"/>
          </a:xfrm>
        </p:spPr>
        <p:txBody>
          <a:bodyPr/>
          <a:lstStyle/>
          <a:p>
            <a:r>
              <a:rPr lang="en-US" sz="1800" dirty="0"/>
              <a:t>Education employees accounted for 55.4% (388,592) of the total 701,257 Ohio public employees in 2024.</a:t>
            </a:r>
          </a:p>
          <a:p>
            <a:pPr lvl="1"/>
            <a:r>
              <a:rPr lang="en-US" sz="1600" dirty="0"/>
              <a:t>39.3% (275,656) worked for K-12 schools</a:t>
            </a:r>
          </a:p>
          <a:p>
            <a:pPr lvl="1"/>
            <a:r>
              <a:rPr lang="en-US" sz="1600" dirty="0"/>
              <a:t>16.1% (112,936) worked in higher education </a:t>
            </a:r>
          </a:p>
          <a:p>
            <a:r>
              <a:rPr lang="en-US" sz="1800" dirty="0"/>
              <a:t>From 2015 to 2024, the total education employee headcount decreased by 2.8% (11,251 employees).</a:t>
            </a:r>
          </a:p>
          <a:p>
            <a:pPr lvl="1"/>
            <a:r>
              <a:rPr lang="en-US" sz="1600" dirty="0"/>
              <a:t>-10.7% (-13,516 employees) in higher education </a:t>
            </a:r>
          </a:p>
          <a:p>
            <a:pPr lvl="1"/>
            <a:r>
              <a:rPr lang="en-US" sz="1600"/>
              <a:t>+0.8% (+2,265 </a:t>
            </a:r>
            <a:r>
              <a:rPr lang="en-US" sz="1600" dirty="0"/>
              <a:t>employees) in K-12 schools</a:t>
            </a:r>
          </a:p>
          <a:p>
            <a:r>
              <a:rPr lang="en-US" sz="1800" dirty="0"/>
              <a:t>The next five largest public employee sectors were:</a:t>
            </a:r>
          </a:p>
          <a:p>
            <a:pPr lvl="1"/>
            <a:r>
              <a:rPr lang="en-US" sz="1600" dirty="0"/>
              <a:t>Hospitals and health (7.5%, 52,940 employees)</a:t>
            </a:r>
          </a:p>
          <a:p>
            <a:pPr lvl="1"/>
            <a:r>
              <a:rPr lang="en-US" sz="1600" dirty="0"/>
              <a:t>Police protection (4.9%, 34,011 employees)</a:t>
            </a:r>
          </a:p>
          <a:p>
            <a:pPr lvl="1"/>
            <a:r>
              <a:rPr lang="en-US" sz="1600" dirty="0"/>
              <a:t>Fire protection (3.7%, 26,097 employees)</a:t>
            </a:r>
          </a:p>
          <a:p>
            <a:pPr lvl="1"/>
            <a:r>
              <a:rPr lang="en-US" sz="1600" dirty="0"/>
              <a:t>Public welfare (3.3%, 23,349 employees)</a:t>
            </a:r>
          </a:p>
          <a:p>
            <a:pPr lvl="1"/>
            <a:r>
              <a:rPr lang="en-US" sz="1600" dirty="0"/>
              <a:t>Corrections (3.1%, 21,680 employees)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33636773"/>
              </p:ext>
            </p:extLst>
          </p:nvPr>
        </p:nvGraphicFramePr>
        <p:xfrm>
          <a:off x="896932" y="1509723"/>
          <a:ext cx="5176839" cy="367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9161" y="5746554"/>
            <a:ext cx="2286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n-lt"/>
              </a:rPr>
              <a:t>Source: U.S. Census Bureau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9161" y="5146390"/>
            <a:ext cx="53705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n-lt"/>
              </a:rPr>
              <a:t>*“Other” represents the five sectors listed at right plus 18 more with small shares of the total, including judicial and </a:t>
            </a:r>
            <a:r>
              <a:rPr lang="en-US" sz="1100">
                <a:latin typeface="+mn-lt"/>
              </a:rPr>
              <a:t>legal, other </a:t>
            </a:r>
            <a:r>
              <a:rPr lang="en-US" sz="1100" dirty="0">
                <a:latin typeface="+mn-lt"/>
              </a:rPr>
              <a:t>government administration, highways, parks and recreation, financial administration, various public utilities, and local libraries.</a:t>
            </a:r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899618"/>
              </p:ext>
            </p:extLst>
          </p:nvPr>
        </p:nvGraphicFramePr>
        <p:xfrm>
          <a:off x="919161" y="1331903"/>
          <a:ext cx="5033967" cy="3725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4481525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163"/>
      </a:accent1>
      <a:accent2>
        <a:srgbClr val="C0504D"/>
      </a:accent2>
      <a:accent3>
        <a:srgbClr val="9BBB59"/>
      </a:accent3>
      <a:accent4>
        <a:srgbClr val="FF0000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FN font them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io Facts Template.potx" id="{ABE8DC34-85DB-4B5F-A7CC-9DF3C49791B1}" vid="{4C6E6946-AD51-4E2D-94F2-CFE20DE60AD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Ohio Facts Template</Template>
  <TotalTime>9898</TotalTime>
  <Words>227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Times New Roman</vt:lpstr>
      <vt:lpstr>Wingdings</vt:lpstr>
      <vt:lpstr>Layers</vt:lpstr>
      <vt:lpstr>Over half of Ohio’s public employees work for K-12 schools and higher education institutions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Fin - Public Employees</dc:title>
  <dc:creator>Jason Glover</dc:creator>
  <cp:lastModifiedBy>Jason Phillips</cp:lastModifiedBy>
  <cp:revision>67</cp:revision>
  <cp:lastPrinted>2022-05-16T19:03:05Z</cp:lastPrinted>
  <dcterms:created xsi:type="dcterms:W3CDTF">2022-06-16T16:56:35Z</dcterms:created>
  <dcterms:modified xsi:type="dcterms:W3CDTF">2025-09-26T13:30:50Z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