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7DAF686-FC99-F2A9-DD80-E76AB30F377B}" name="Brian Hoffmeister" initials="BH" userId="S::Brian.Hoffmeister@lsc.ohio.gov::cb38f3ec-d2db-4c81-abc0-b30d05954a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ch Gleim" initials="ZG" lastIdx="2" clrIdx="0">
    <p:extLst>
      <p:ext uri="{19B8F6BF-5375-455C-9EA6-DF929625EA0E}">
        <p15:presenceInfo xmlns:p15="http://schemas.microsoft.com/office/powerpoint/2012/main" userId="Zach Gle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75976" autoAdjust="0"/>
  </p:normalViewPr>
  <p:slideViewPr>
    <p:cSldViewPr>
      <p:cViewPr>
        <p:scale>
          <a:sx n="125" d="100"/>
          <a:sy n="125" d="100"/>
        </p:scale>
        <p:origin x="9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>
                <a:solidFill>
                  <a:schemeClr val="tx1"/>
                </a:solidFill>
              </a:rPr>
              <a:t>Per-Capita Operating Revenue of Public Libraries, FY 2022</a:t>
            </a:r>
          </a:p>
        </c:rich>
      </c:tx>
      <c:layout>
        <c:manualLayout>
          <c:xMode val="edge"/>
          <c:yMode val="edge"/>
          <c:x val="0.13534164970951668"/>
          <c:y val="2.974855444278263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OH</c:v>
                </c:pt>
                <c:pt idx="1">
                  <c:v>IN</c:v>
                </c:pt>
                <c:pt idx="2">
                  <c:v>KY</c:v>
                </c:pt>
                <c:pt idx="3">
                  <c:v>MI</c:v>
                </c:pt>
                <c:pt idx="4">
                  <c:v>PA</c:v>
                </c:pt>
                <c:pt idx="5">
                  <c:v>WV</c:v>
                </c:pt>
                <c:pt idx="6">
                  <c:v>U.S.</c:v>
                </c:pt>
              </c:strCache>
            </c:strRef>
          </c:cat>
          <c:val>
            <c:numRef>
              <c:f>Sheet1!$B$2:$B$8</c:f>
              <c:numCache>
                <c:formatCode>_("$"* #,##0.00_);_("$"* \(#,##0.00\);_("$"* "-"??_);_(@_)</c:formatCode>
                <c:ptCount val="7"/>
                <c:pt idx="0">
                  <c:v>43.07</c:v>
                </c:pt>
                <c:pt idx="1">
                  <c:v>4.3499999999999996</c:v>
                </c:pt>
                <c:pt idx="2">
                  <c:v>0.93</c:v>
                </c:pt>
                <c:pt idx="3">
                  <c:v>1.36</c:v>
                </c:pt>
                <c:pt idx="4">
                  <c:v>5.33</c:v>
                </c:pt>
                <c:pt idx="5">
                  <c:v>5.4</c:v>
                </c:pt>
                <c:pt idx="6">
                  <c:v>3.44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OH</c:v>
                </c:pt>
                <c:pt idx="1">
                  <c:v>IN</c:v>
                </c:pt>
                <c:pt idx="2">
                  <c:v>KY</c:v>
                </c:pt>
                <c:pt idx="3">
                  <c:v>MI</c:v>
                </c:pt>
                <c:pt idx="4">
                  <c:v>PA</c:v>
                </c:pt>
                <c:pt idx="5">
                  <c:v>WV</c:v>
                </c:pt>
                <c:pt idx="6">
                  <c:v>U.S.</c:v>
                </c:pt>
              </c:strCache>
            </c:strRef>
          </c:cat>
          <c:val>
            <c:numRef>
              <c:f>Sheet1!$C$2:$C$8</c:f>
              <c:numCache>
                <c:formatCode>_("$"* #,##0.00_);_("$"* \(#,##0.00\);_("$"* "-"??_);_(@_)</c:formatCode>
                <c:ptCount val="7"/>
                <c:pt idx="0">
                  <c:v>41.41</c:v>
                </c:pt>
                <c:pt idx="1">
                  <c:v>59.05</c:v>
                </c:pt>
                <c:pt idx="2">
                  <c:v>48.06</c:v>
                </c:pt>
                <c:pt idx="3">
                  <c:v>46.82</c:v>
                </c:pt>
                <c:pt idx="4">
                  <c:v>21.14</c:v>
                </c:pt>
                <c:pt idx="5">
                  <c:v>16.91</c:v>
                </c:pt>
                <c:pt idx="6">
                  <c:v>41.86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OH</c:v>
                </c:pt>
                <c:pt idx="1">
                  <c:v>IN</c:v>
                </c:pt>
                <c:pt idx="2">
                  <c:v>KY</c:v>
                </c:pt>
                <c:pt idx="3">
                  <c:v>MI</c:v>
                </c:pt>
                <c:pt idx="4">
                  <c:v>PA</c:v>
                </c:pt>
                <c:pt idx="5">
                  <c:v>WV</c:v>
                </c:pt>
                <c:pt idx="6">
                  <c:v>U.S.</c:v>
                </c:pt>
              </c:strCache>
            </c:strRef>
          </c:cat>
          <c:val>
            <c:numRef>
              <c:f>Sheet1!$D$2:$D$8</c:f>
              <c:numCache>
                <c:formatCode>_("$"* #,##0.00_);_("$"* \(#,##0.00\);_("$"* "-"??_);_(@_)</c:formatCode>
                <c:ptCount val="7"/>
                <c:pt idx="0">
                  <c:v>5.89</c:v>
                </c:pt>
                <c:pt idx="1">
                  <c:v>4.28</c:v>
                </c:pt>
                <c:pt idx="2">
                  <c:v>1.58</c:v>
                </c:pt>
                <c:pt idx="3">
                  <c:v>2.63</c:v>
                </c:pt>
                <c:pt idx="4">
                  <c:v>5.17</c:v>
                </c:pt>
                <c:pt idx="5">
                  <c:v>1.77</c:v>
                </c:pt>
                <c:pt idx="6">
                  <c:v>2.84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Federal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OH</c:v>
                </c:pt>
                <c:pt idx="1">
                  <c:v>IN</c:v>
                </c:pt>
                <c:pt idx="2">
                  <c:v>KY</c:v>
                </c:pt>
                <c:pt idx="3">
                  <c:v>MI</c:v>
                </c:pt>
                <c:pt idx="4">
                  <c:v>PA</c:v>
                </c:pt>
                <c:pt idx="5">
                  <c:v>WV</c:v>
                </c:pt>
                <c:pt idx="6">
                  <c:v>U.S.</c:v>
                </c:pt>
              </c:strCache>
            </c:strRef>
          </c:cat>
          <c:val>
            <c:numRef>
              <c:f>Sheet1!$E$2:$E$8</c:f>
              <c:numCache>
                <c:formatCode>_("$"* #,##0.00_);_("$"* \(#,##0.00\);_("$"* "-"??_);_(@_)</c:formatCode>
                <c:ptCount val="7"/>
                <c:pt idx="0">
                  <c:v>0.06</c:v>
                </c:pt>
                <c:pt idx="1">
                  <c:v>0.52</c:v>
                </c:pt>
                <c:pt idx="2">
                  <c:v>0.44</c:v>
                </c:pt>
                <c:pt idx="3">
                  <c:v>0.09</c:v>
                </c:pt>
                <c:pt idx="4">
                  <c:v>0.59</c:v>
                </c:pt>
                <c:pt idx="5">
                  <c:v>0.2</c:v>
                </c:pt>
                <c:pt idx="6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E0-460D-804C-89539EA3C95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Total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OH</c:v>
                </c:pt>
                <c:pt idx="1">
                  <c:v>IN</c:v>
                </c:pt>
                <c:pt idx="2">
                  <c:v>KY</c:v>
                </c:pt>
                <c:pt idx="3">
                  <c:v>MI</c:v>
                </c:pt>
                <c:pt idx="4">
                  <c:v>PA</c:v>
                </c:pt>
                <c:pt idx="5">
                  <c:v>WV</c:v>
                </c:pt>
                <c:pt idx="6">
                  <c:v>U.S.</c:v>
                </c:pt>
              </c:strCache>
            </c:strRef>
          </c:cat>
          <c:val>
            <c:numRef>
              <c:f>Sheet1!$F$2:$F$8</c:f>
              <c:numCache>
                <c:formatCode>_("$"* #,##0.00_);_("$"* \(#,##0.00\);_("$"* "-"??_);_(@_)</c:formatCode>
                <c:ptCount val="7"/>
                <c:pt idx="0">
                  <c:v>90.44</c:v>
                </c:pt>
                <c:pt idx="1">
                  <c:v>68.19</c:v>
                </c:pt>
                <c:pt idx="2">
                  <c:v>51.01</c:v>
                </c:pt>
                <c:pt idx="3">
                  <c:v>50.89</c:v>
                </c:pt>
                <c:pt idx="4">
                  <c:v>32.229999999999997</c:v>
                </c:pt>
                <c:pt idx="5">
                  <c:v>24.28</c:v>
                </c:pt>
                <c:pt idx="6">
                  <c:v>48.56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E0-460D-804C-89539EA3C9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ax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7813"/>
            <a:ext cx="10363200" cy="1143000"/>
          </a:xfrm>
        </p:spPr>
        <p:txBody>
          <a:bodyPr/>
          <a:lstStyle/>
          <a:p>
            <a:r>
              <a:rPr lang="en-US" spc="-100" dirty="0"/>
              <a:t>Ohio leads country in state funding for </a:t>
            </a:r>
            <a:br>
              <a:rPr lang="en-US" spc="-100" dirty="0"/>
            </a:br>
            <a:r>
              <a:rPr lang="en-US" spc="-100" dirty="0"/>
              <a:t>public libraries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119125"/>
              </p:ext>
            </p:extLst>
          </p:nvPr>
        </p:nvGraphicFramePr>
        <p:xfrm>
          <a:off x="914400" y="1589139"/>
          <a:ext cx="6781800" cy="4269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772400" y="1752600"/>
            <a:ext cx="4038600" cy="4269115"/>
          </a:xfrm>
        </p:spPr>
        <p:txBody>
          <a:bodyPr/>
          <a:lstStyle/>
          <a:p>
            <a:r>
              <a:rPr lang="en-US" sz="1400" dirty="0"/>
              <a:t>In FY 2022, Ohio led the nation in per-capita state funding of public libraries ($43.07) and ranked second in total library funding per capita ($90.44) behind only the District of Columbia ($110.47).</a:t>
            </a:r>
          </a:p>
          <a:p>
            <a:r>
              <a:rPr lang="en-US" sz="1400" dirty="0"/>
              <a:t>Ohio libraries’ state funding of $43.07 per capita far exceeds that of neighboring states and is over 12 times the national average of $3.44. </a:t>
            </a:r>
          </a:p>
          <a:p>
            <a:r>
              <a:rPr lang="en-US" sz="1400" dirty="0"/>
              <a:t>Ohio’s local library funding of $41.41 per capita is 1.1% below the national average of $41.86.</a:t>
            </a:r>
          </a:p>
          <a:p>
            <a:r>
              <a:rPr lang="en-US" sz="1400" dirty="0"/>
              <a:t>Shares of FY 2022 Ohio per-capita total:</a:t>
            </a:r>
          </a:p>
          <a:p>
            <a:pPr lvl="1"/>
            <a:r>
              <a:rPr lang="en-US" sz="1200" dirty="0"/>
              <a:t>47.6% State</a:t>
            </a:r>
          </a:p>
          <a:p>
            <a:pPr lvl="1"/>
            <a:r>
              <a:rPr lang="en-US" sz="1200" dirty="0"/>
              <a:t>45.8% Local</a:t>
            </a:r>
          </a:p>
          <a:p>
            <a:pPr lvl="1"/>
            <a:r>
              <a:rPr lang="en-US" sz="1200" dirty="0"/>
              <a:t>6.6% Other and Federal</a:t>
            </a:r>
          </a:p>
          <a:p>
            <a:r>
              <a:rPr lang="en-US" sz="1400" dirty="0"/>
              <a:t>Ohio’s public libraries consist of:</a:t>
            </a:r>
          </a:p>
          <a:p>
            <a:pPr lvl="1"/>
            <a:r>
              <a:rPr lang="en-US" sz="1200" dirty="0"/>
              <a:t>251 public library systems</a:t>
            </a:r>
          </a:p>
          <a:p>
            <a:pPr lvl="1"/>
            <a:r>
              <a:rPr lang="en-US" sz="1200" dirty="0"/>
              <a:t>775 individual library locations (including 715 central and branch locations and 60 bookmobiles)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5846536"/>
            <a:ext cx="312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Institute of Museum and Library Services</a:t>
            </a:r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1813</TotalTime>
  <Words>158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leads country in state funding for  public libraries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Jason Phillips</dc:creator>
  <cp:lastModifiedBy>Zach Gleim</cp:lastModifiedBy>
  <cp:revision>29</cp:revision>
  <cp:lastPrinted>2022-05-16T19:03:05Z</cp:lastPrinted>
  <dcterms:created xsi:type="dcterms:W3CDTF">2022-07-06T14:14:26Z</dcterms:created>
  <dcterms:modified xsi:type="dcterms:W3CDTF">2024-09-11T16:32:10Z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