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DAF686-FC99-F2A9-DD80-E76AB30F377B}" name="Brian Hoffmeister" initials="BH" userId="S::Brian.Hoffmeister@lsc.ohio.gov::cb38f3ec-d2db-4c81-abc0-b30d05954a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ch Gleim" initials="ZG" lastIdx="2" clrIdx="0">
    <p:extLst>
      <p:ext uri="{19B8F6BF-5375-455C-9EA6-DF929625EA0E}">
        <p15:presenceInfo xmlns:p15="http://schemas.microsoft.com/office/powerpoint/2012/main" userId="Zach Glei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75976" autoAdjust="0"/>
  </p:normalViewPr>
  <p:slideViewPr>
    <p:cSldViewPr>
      <p:cViewPr varScale="1">
        <p:scale>
          <a:sx n="106" d="100"/>
          <a:sy n="106" d="100"/>
        </p:scale>
        <p:origin x="33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/>
                </a:solidFill>
              </a:rPr>
              <a:t>Per-Capita Operating Revenue of Public Libraries, FY 2023</a:t>
            </a:r>
          </a:p>
        </c:rich>
      </c:tx>
      <c:layout>
        <c:manualLayout>
          <c:xMode val="edge"/>
          <c:yMode val="edge"/>
          <c:x val="0.13534164970951668"/>
          <c:y val="2.974855444278263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OH</c:v>
                </c:pt>
                <c:pt idx="1">
                  <c:v>IN</c:v>
                </c:pt>
                <c:pt idx="2">
                  <c:v>KY</c:v>
                </c:pt>
                <c:pt idx="3">
                  <c:v>MI</c:v>
                </c:pt>
                <c:pt idx="4">
                  <c:v>PA</c:v>
                </c:pt>
                <c:pt idx="5">
                  <c:v>WV</c:v>
                </c:pt>
                <c:pt idx="6">
                  <c:v>U.S.</c:v>
                </c:pt>
              </c:strCache>
            </c:strRef>
          </c:cat>
          <c:val>
            <c:numRef>
              <c:f>Sheet1!$B$2:$B$8</c:f>
              <c:numCache>
                <c:formatCode>_("$"* #,##0.00_);_("$"* \(#,##0.00\);_("$"* "-"??_);_(@_)</c:formatCode>
                <c:ptCount val="7"/>
                <c:pt idx="0">
                  <c:v>43.751266934412193</c:v>
                </c:pt>
                <c:pt idx="1">
                  <c:v>4.1175547926770015</c:v>
                </c:pt>
                <c:pt idx="2">
                  <c:v>0.97679995787683305</c:v>
                </c:pt>
                <c:pt idx="3">
                  <c:v>1.4904016500800077</c:v>
                </c:pt>
                <c:pt idx="4">
                  <c:v>5.93788307588588</c:v>
                </c:pt>
                <c:pt idx="5">
                  <c:v>5.6437512961918159</c:v>
                </c:pt>
                <c:pt idx="6">
                  <c:v>3.6595858457626873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4-44A3-B96B-E19B549D4D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Local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OH</c:v>
                </c:pt>
                <c:pt idx="1">
                  <c:v>IN</c:v>
                </c:pt>
                <c:pt idx="2">
                  <c:v>KY</c:v>
                </c:pt>
                <c:pt idx="3">
                  <c:v>MI</c:v>
                </c:pt>
                <c:pt idx="4">
                  <c:v>PA</c:v>
                </c:pt>
                <c:pt idx="5">
                  <c:v>WV</c:v>
                </c:pt>
                <c:pt idx="6">
                  <c:v>U.S.</c:v>
                </c:pt>
              </c:strCache>
            </c:strRef>
          </c:cat>
          <c:val>
            <c:numRef>
              <c:f>Sheet1!$C$2:$C$8</c:f>
              <c:numCache>
                <c:formatCode>_("$"* #,##0.00_);_("$"* \(#,##0.00\);_("$"* "-"??_);_(@_)</c:formatCode>
                <c:ptCount val="7"/>
                <c:pt idx="0">
                  <c:v>42.365672563735039</c:v>
                </c:pt>
                <c:pt idx="1">
                  <c:v>62.13420630032202</c:v>
                </c:pt>
                <c:pt idx="2">
                  <c:v>49.908179018149688</c:v>
                </c:pt>
                <c:pt idx="3">
                  <c:v>49.180935370208857</c:v>
                </c:pt>
                <c:pt idx="4">
                  <c:v>22.238678972778484</c:v>
                </c:pt>
                <c:pt idx="5">
                  <c:v>17.353583844934203</c:v>
                </c:pt>
                <c:pt idx="6">
                  <c:v>44.311962894479485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84-44A3-B96B-E19B549D4D0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OH</c:v>
                </c:pt>
                <c:pt idx="1">
                  <c:v>IN</c:v>
                </c:pt>
                <c:pt idx="2">
                  <c:v>KY</c:v>
                </c:pt>
                <c:pt idx="3">
                  <c:v>MI</c:v>
                </c:pt>
                <c:pt idx="4">
                  <c:v>PA</c:v>
                </c:pt>
                <c:pt idx="5">
                  <c:v>WV</c:v>
                </c:pt>
                <c:pt idx="6">
                  <c:v>U.S.</c:v>
                </c:pt>
              </c:strCache>
            </c:strRef>
          </c:cat>
          <c:val>
            <c:numRef>
              <c:f>Sheet1!$D$2:$D$8</c:f>
              <c:numCache>
                <c:formatCode>_("$"* #,##0.00_);_("$"* \(#,##0.00\);_("$"* "-"??_);_(@_)</c:formatCode>
                <c:ptCount val="7"/>
                <c:pt idx="0">
                  <c:v>8.3424679129766321</c:v>
                </c:pt>
                <c:pt idx="1">
                  <c:v>4.8556273429296573</c:v>
                </c:pt>
                <c:pt idx="2">
                  <c:v>2.5270448872784939</c:v>
                </c:pt>
                <c:pt idx="3">
                  <c:v>2.6829650521567299</c:v>
                </c:pt>
                <c:pt idx="4">
                  <c:v>6.1587218218043596</c:v>
                </c:pt>
                <c:pt idx="5">
                  <c:v>2.3785827856806763</c:v>
                </c:pt>
                <c:pt idx="6">
                  <c:v>3.4401842147633608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84-44A3-B96B-E19B549D4D0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Federal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OH</c:v>
                </c:pt>
                <c:pt idx="1">
                  <c:v>IN</c:v>
                </c:pt>
                <c:pt idx="2">
                  <c:v>KY</c:v>
                </c:pt>
                <c:pt idx="3">
                  <c:v>MI</c:v>
                </c:pt>
                <c:pt idx="4">
                  <c:v>PA</c:v>
                </c:pt>
                <c:pt idx="5">
                  <c:v>WV</c:v>
                </c:pt>
                <c:pt idx="6">
                  <c:v>U.S.</c:v>
                </c:pt>
              </c:strCache>
            </c:strRef>
          </c:cat>
          <c:val>
            <c:numRef>
              <c:f>Sheet1!$E$2:$E$8</c:f>
              <c:numCache>
                <c:formatCode>_("$"* #,##0.00_);_("$"* \(#,##0.00\);_("$"* "-"??_);_(@_)</c:formatCode>
                <c:ptCount val="7"/>
                <c:pt idx="0">
                  <c:v>9.2143769521202401E-2</c:v>
                </c:pt>
                <c:pt idx="1">
                  <c:v>0.14830088554613291</c:v>
                </c:pt>
                <c:pt idx="2">
                  <c:v>0.26585204945578372</c:v>
                </c:pt>
                <c:pt idx="3">
                  <c:v>9.8831160177697858E-2</c:v>
                </c:pt>
                <c:pt idx="4">
                  <c:v>0.81661669738158738</c:v>
                </c:pt>
                <c:pt idx="5">
                  <c:v>0.24426219089309567</c:v>
                </c:pt>
                <c:pt idx="6">
                  <c:v>0.32252554269683648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E0-460D-804C-89539EA3C95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OH</c:v>
                </c:pt>
                <c:pt idx="1">
                  <c:v>IN</c:v>
                </c:pt>
                <c:pt idx="2">
                  <c:v>KY</c:v>
                </c:pt>
                <c:pt idx="3">
                  <c:v>MI</c:v>
                </c:pt>
                <c:pt idx="4">
                  <c:v>PA</c:v>
                </c:pt>
                <c:pt idx="5">
                  <c:v>WV</c:v>
                </c:pt>
                <c:pt idx="6">
                  <c:v>U.S.</c:v>
                </c:pt>
              </c:strCache>
            </c:strRef>
          </c:cat>
          <c:val>
            <c:numRef>
              <c:f>Sheet1!$F$2:$F$8</c:f>
              <c:numCache>
                <c:formatCode>_("$"* #,##0.00_);_("$"* \(#,##0.00\);_("$"* "-"??_);_(@_)</c:formatCode>
                <c:ptCount val="7"/>
                <c:pt idx="0">
                  <c:v>94.551551180645077</c:v>
                </c:pt>
                <c:pt idx="1">
                  <c:v>71.255689321474819</c:v>
                </c:pt>
                <c:pt idx="2">
                  <c:v>53.677875912760797</c:v>
                </c:pt>
                <c:pt idx="3">
                  <c:v>53.453133232623294</c:v>
                </c:pt>
                <c:pt idx="4">
                  <c:v>35.151900567850312</c:v>
                </c:pt>
                <c:pt idx="5">
                  <c:v>25.620180117699793</c:v>
                </c:pt>
                <c:pt idx="6">
                  <c:v>51.734258580910492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E0-460D-804C-89539EA3C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3496776"/>
        <c:axId val="463494152"/>
      </c:barChart>
      <c:catAx>
        <c:axId val="463496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4152"/>
        <c:crosses val="autoZero"/>
        <c:auto val="1"/>
        <c:lblAlgn val="ctr"/>
        <c:lblOffset val="100"/>
        <c:noMultiLvlLbl val="0"/>
      </c:catAx>
      <c:valAx>
        <c:axId val="46349415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67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2FDD88-6521-418C-8123-D508D8D03AE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1074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297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297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5809F33-EB31-47CD-A87E-A5E769F028F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6212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05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335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35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291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21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8" r:id="rId3"/>
    <p:sldLayoutId id="2147483691" r:id="rId4"/>
    <p:sldLayoutId id="2147483697" r:id="rId5"/>
    <p:sldLayoutId id="2147483699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7813"/>
            <a:ext cx="10363200" cy="1143000"/>
          </a:xfrm>
        </p:spPr>
        <p:txBody>
          <a:bodyPr/>
          <a:lstStyle/>
          <a:p>
            <a:r>
              <a:rPr lang="en-US" spc="-100" dirty="0"/>
              <a:t>Ohio leads country in state funding for </a:t>
            </a:r>
            <a:br>
              <a:rPr lang="en-US" spc="-100" dirty="0"/>
            </a:br>
            <a:r>
              <a:rPr lang="en-US" spc="-100" dirty="0"/>
              <a:t>public libraries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869429"/>
              </p:ext>
            </p:extLst>
          </p:nvPr>
        </p:nvGraphicFramePr>
        <p:xfrm>
          <a:off x="914400" y="1589139"/>
          <a:ext cx="6781800" cy="4269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7772400" y="1752600"/>
            <a:ext cx="4038600" cy="4269115"/>
          </a:xfrm>
        </p:spPr>
        <p:txBody>
          <a:bodyPr/>
          <a:lstStyle/>
          <a:p>
            <a:r>
              <a:rPr lang="en-US" sz="1400" dirty="0"/>
              <a:t>In FY 2023, Ohio led the nation in per-capita state funding of public libraries ($43.75) and ranked second in total library funding per capita ($94.55) behind only the District of Columbia ($114.13).</a:t>
            </a:r>
          </a:p>
          <a:p>
            <a:r>
              <a:rPr lang="en-US" sz="1400" dirty="0"/>
              <a:t>Ohio libraries’ state funding of $43.75 per capita far exceeds that of neighboring states and is nearly 12 times the national average of $3.66. </a:t>
            </a:r>
          </a:p>
          <a:p>
            <a:r>
              <a:rPr lang="en-US" sz="1400" dirty="0"/>
              <a:t>Ohio’s local library funding of $42.37 per capita is 4.4% below the national average of $44.31.</a:t>
            </a:r>
          </a:p>
          <a:p>
            <a:r>
              <a:rPr lang="en-US" sz="1400" dirty="0"/>
              <a:t>Shares of FY 2023 Ohio per-capita total:</a:t>
            </a:r>
          </a:p>
          <a:p>
            <a:pPr lvl="1"/>
            <a:r>
              <a:rPr lang="en-US" sz="1200" dirty="0"/>
              <a:t>46.3% State</a:t>
            </a:r>
          </a:p>
          <a:p>
            <a:pPr lvl="1"/>
            <a:r>
              <a:rPr lang="en-US" sz="1200" dirty="0"/>
              <a:t>44.8% Local</a:t>
            </a:r>
          </a:p>
          <a:p>
            <a:pPr lvl="1"/>
            <a:r>
              <a:rPr lang="en-US" sz="1200" dirty="0"/>
              <a:t>8.9% Other and Federal</a:t>
            </a:r>
          </a:p>
          <a:p>
            <a:r>
              <a:rPr lang="en-US" sz="1400" dirty="0"/>
              <a:t>Ohio’s public libraries consist of:</a:t>
            </a:r>
          </a:p>
          <a:p>
            <a:pPr lvl="1"/>
            <a:r>
              <a:rPr lang="en-US" sz="1200" dirty="0"/>
              <a:t>251 public library systems</a:t>
            </a:r>
          </a:p>
          <a:p>
            <a:pPr lvl="1"/>
            <a:r>
              <a:rPr lang="en-US" sz="1200" dirty="0"/>
              <a:t>786 individual library locations (including 721 central and branch locations and 65 bookmobiles)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5846536"/>
            <a:ext cx="3124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n-lt"/>
              </a:rPr>
              <a:t>Source: Institute of Museum and Library Services</a:t>
            </a:r>
          </a:p>
        </p:txBody>
      </p:sp>
    </p:spTree>
    <p:extLst>
      <p:ext uri="{BB962C8B-B14F-4D97-AF65-F5344CB8AC3E}">
        <p14:creationId xmlns:p14="http://schemas.microsoft.com/office/powerpoint/2010/main" val="1866540769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.potx" id="{ABE8DC34-85DB-4B5F-A7CC-9DF3C49791B1}" vid="{4C6E6946-AD51-4E2D-94F2-CFE20DE60AD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Ohio Facts Template</Template>
  <TotalTime>2212</TotalTime>
  <Words>158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Times New Roman</vt:lpstr>
      <vt:lpstr>Wingdings</vt:lpstr>
      <vt:lpstr>Layers</vt:lpstr>
      <vt:lpstr>Ohio leads country in state funding for  public libraries</vt:lpstr>
    </vt:vector>
  </TitlesOfParts>
  <Company>Ohio Legislative Information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Fin - Public Library Funding</dc:title>
  <dc:creator>Jason Phillips</dc:creator>
  <cp:lastModifiedBy>Jason Phillips</cp:lastModifiedBy>
  <cp:revision>36</cp:revision>
  <cp:lastPrinted>2022-05-16T19:03:05Z</cp:lastPrinted>
  <dcterms:created xsi:type="dcterms:W3CDTF">2022-07-06T14:14:26Z</dcterms:created>
  <dcterms:modified xsi:type="dcterms:W3CDTF">2025-09-26T21:05:09Z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