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 Gleim" initials="ZG" lastIdx="1" clrIdx="0">
    <p:extLst>
      <p:ext uri="{19B8F6BF-5375-455C-9EA6-DF929625EA0E}">
        <p15:presenceInfo xmlns:p15="http://schemas.microsoft.com/office/powerpoint/2012/main" userId="Zach Gleim" providerId="None"/>
      </p:ext>
    </p:extLst>
  </p:cmAuthor>
  <p:cmAuthor id="2" name="Brian Hoffmeister" initials="BH" lastIdx="1" clrIdx="1">
    <p:extLst>
      <p:ext uri="{19B8F6BF-5375-455C-9EA6-DF929625EA0E}">
        <p15:presenceInfo xmlns:p15="http://schemas.microsoft.com/office/powerpoint/2012/main" userId="S-1-5-21-842925246-562591055-725345543-44522" providerId="AD"/>
      </p:ext>
    </p:extLst>
  </p:cmAuthor>
  <p:cmAuthor id="3" name="Joshua Sherer" initials="JS" lastIdx="1" clrIdx="2">
    <p:extLst>
      <p:ext uri="{19B8F6BF-5375-455C-9EA6-DF929625EA0E}">
        <p15:presenceInfo xmlns:p15="http://schemas.microsoft.com/office/powerpoint/2012/main" userId="Joshua Sher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1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60" dirty="0">
                <a:solidFill>
                  <a:schemeClr val="tx1"/>
                </a:solidFill>
              </a:rPr>
              <a:t>Per</a:t>
            </a:r>
            <a:r>
              <a:rPr lang="en-US" sz="1860" baseline="0" dirty="0">
                <a:solidFill>
                  <a:schemeClr val="tx1"/>
                </a:solidFill>
              </a:rPr>
              <a:t>-Pupil Operating Expenditures </a:t>
            </a:r>
            <a:r>
              <a:rPr lang="en-US" sz="1860" dirty="0">
                <a:solidFill>
                  <a:schemeClr val="tx1"/>
                </a:solidFill>
              </a:rPr>
              <a:t>for Ohio and U.S.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Ohio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3.6167737985919803E-2"/>
                  <c:y val="7.49386559238234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2D-4740-BC5A-7A6214B58677}"/>
                </c:ext>
              </c:extLst>
            </c:dLbl>
            <c:dLbl>
              <c:idx val="9"/>
              <c:layout>
                <c:manualLayout>
                  <c:x val="-2.4180145525886401E-2"/>
                  <c:y val="8.04106121481736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2D-4740-BC5A-7A6214B586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0"/>
                <c:pt idx="0">
                  <c:v>FY 2014</c:v>
                </c:pt>
                <c:pt idx="1">
                  <c:v>FY 2015</c:v>
                </c:pt>
                <c:pt idx="2">
                  <c:v>FY 2016</c:v>
                </c:pt>
                <c:pt idx="3">
                  <c:v>FY 2017</c:v>
                </c:pt>
                <c:pt idx="4">
                  <c:v>FY 2018</c:v>
                </c:pt>
                <c:pt idx="5">
                  <c:v>FY 2019</c:v>
                </c:pt>
                <c:pt idx="6">
                  <c:v>FY 2020</c:v>
                </c:pt>
                <c:pt idx="7">
                  <c:v>FY 2021</c:v>
                </c:pt>
                <c:pt idx="8">
                  <c:v>FY 2022</c:v>
                </c:pt>
                <c:pt idx="9">
                  <c:v>FY 2023</c:v>
                </c:pt>
              </c:strCache>
            </c:strRef>
          </c:cat>
          <c:val>
            <c:numRef>
              <c:f>Sheet1!$B$2:$B$12</c:f>
              <c:numCache>
                <c:formatCode>_("$"* #,##0_);_("$"* \(#,##0\);_("$"* "-"??_);_(@_)</c:formatCode>
                <c:ptCount val="10"/>
                <c:pt idx="0">
                  <c:v>11434.384969993231</c:v>
                </c:pt>
                <c:pt idx="1">
                  <c:v>11729.653200642389</c:v>
                </c:pt>
                <c:pt idx="2">
                  <c:v>11933.10061896148</c:v>
                </c:pt>
                <c:pt idx="3">
                  <c:v>12568.688354131789</c:v>
                </c:pt>
                <c:pt idx="4">
                  <c:v>12893.36919465454</c:v>
                </c:pt>
                <c:pt idx="5">
                  <c:v>13432.671105968881</c:v>
                </c:pt>
                <c:pt idx="6">
                  <c:v>13728.625342704479</c:v>
                </c:pt>
                <c:pt idx="7">
                  <c:v>14389.061453301671</c:v>
                </c:pt>
                <c:pt idx="8">
                  <c:v>15314</c:v>
                </c:pt>
                <c:pt idx="9">
                  <c:v>16340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67-450A-A28F-3BF622BB15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U.S.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511760410114035E-2"/>
                  <c:y val="5.638872432327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4E-4A6C-9F53-28C71D18EEC7}"/>
                </c:ext>
              </c:extLst>
            </c:dLbl>
            <c:dLbl>
              <c:idx val="5"/>
              <c:layout>
                <c:manualLayout>
                  <c:x val="-3.6167737985919803E-2"/>
                  <c:y val="8.92204616693774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5E-4A09-ACBA-6C88F47EA5E9}"/>
                </c:ext>
              </c:extLst>
            </c:dLbl>
            <c:dLbl>
              <c:idx val="6"/>
              <c:layout>
                <c:manualLayout>
                  <c:x val="-3.1990243643786949E-2"/>
                  <c:y val="6.73326367719766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F5E-4A09-ACBA-6C88F47EA5E9}"/>
                </c:ext>
              </c:extLst>
            </c:dLbl>
            <c:dLbl>
              <c:idx val="8"/>
              <c:layout>
                <c:manualLayout>
                  <c:x val="-3.8616467707376978E-2"/>
                  <c:y val="-6.39943126124282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2D-4740-BC5A-7A6214B58677}"/>
                </c:ext>
              </c:extLst>
            </c:dLbl>
            <c:dLbl>
              <c:idx val="9"/>
              <c:layout>
                <c:manualLayout>
                  <c:x val="-2.5404510386614895E-2"/>
                  <c:y val="-6.94662688367784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2D-4740-BC5A-7A6214B586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0"/>
                <c:pt idx="0">
                  <c:v>FY 2014</c:v>
                </c:pt>
                <c:pt idx="1">
                  <c:v>FY 2015</c:v>
                </c:pt>
                <c:pt idx="2">
                  <c:v>FY 2016</c:v>
                </c:pt>
                <c:pt idx="3">
                  <c:v>FY 2017</c:v>
                </c:pt>
                <c:pt idx="4">
                  <c:v>FY 2018</c:v>
                </c:pt>
                <c:pt idx="5">
                  <c:v>FY 2019</c:v>
                </c:pt>
                <c:pt idx="6">
                  <c:v>FY 2020</c:v>
                </c:pt>
                <c:pt idx="7">
                  <c:v>FY 2021</c:v>
                </c:pt>
                <c:pt idx="8">
                  <c:v>FY 2022</c:v>
                </c:pt>
                <c:pt idx="9">
                  <c:v>FY 2023</c:v>
                </c:pt>
              </c:strCache>
            </c:strRef>
          </c:cat>
          <c:val>
            <c:numRef>
              <c:f>Sheet1!$C$2:$C$12</c:f>
              <c:numCache>
                <c:formatCode>\$#,##0</c:formatCode>
                <c:ptCount val="10"/>
                <c:pt idx="0">
                  <c:v>11066.366312039219</c:v>
                </c:pt>
                <c:pt idx="1">
                  <c:v>11444.69483284399</c:v>
                </c:pt>
                <c:pt idx="2">
                  <c:v>11842.121016369139</c:v>
                </c:pt>
                <c:pt idx="3">
                  <c:v>12260.135371889221</c:v>
                </c:pt>
                <c:pt idx="4">
                  <c:v>12648.53678490277</c:v>
                </c:pt>
                <c:pt idx="5">
                  <c:v>13188.512107123341</c:v>
                </c:pt>
                <c:pt idx="6">
                  <c:v>13495.85399352145</c:v>
                </c:pt>
                <c:pt idx="7">
                  <c:v>14294.963159534391</c:v>
                </c:pt>
                <c:pt idx="8" formatCode="_(&quot;$&quot;* #,##0_);_(&quot;$&quot;* \(#,##0\);_(&quot;$&quot;* &quot;-&quot;??_);_(@_)">
                  <c:v>15591</c:v>
                </c:pt>
                <c:pt idx="9" formatCode="_(&quot;$&quot;* #,##0_);_(&quot;$&quot;* \(#,##0\);_(&quot;$&quot;* &quot;-&quot;??_);_(@_)">
                  <c:v>16560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67-450A-A28F-3BF622BB1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8983816"/>
        <c:axId val="528987424"/>
      </c:lineChart>
      <c:catAx>
        <c:axId val="52898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987424"/>
        <c:crosses val="autoZero"/>
        <c:auto val="1"/>
        <c:lblAlgn val="ctr"/>
        <c:lblOffset val="100"/>
        <c:noMultiLvlLbl val="0"/>
      </c:catAx>
      <c:valAx>
        <c:axId val="528987424"/>
        <c:scaling>
          <c:orientation val="minMax"/>
          <c:max val="18000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983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8876-B692-47ED-894E-3325366BA30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71478-D5DA-4550-A615-9298256AB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67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4649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05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653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834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41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52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201938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Ohio’s public school per-pupil operating expenditures remain below national average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0810280"/>
              </p:ext>
            </p:extLst>
          </p:nvPr>
        </p:nvGraphicFramePr>
        <p:xfrm>
          <a:off x="1208903" y="1543056"/>
          <a:ext cx="10372725" cy="232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407" y="3863981"/>
            <a:ext cx="5281140" cy="2209797"/>
          </a:xfrm>
        </p:spPr>
        <p:txBody>
          <a:bodyPr/>
          <a:lstStyle/>
          <a:p>
            <a:r>
              <a:rPr lang="en-US" sz="1600" dirty="0"/>
              <a:t>In FY 2023, Ohio’s per-pupil operating expenditures were below the U.S. average for the second consecutive year.</a:t>
            </a:r>
          </a:p>
          <a:p>
            <a:r>
              <a:rPr lang="en-US" sz="1600" dirty="0"/>
              <a:t>Ohio’s average per-pupil expenditure was $220 (1.3%) lower than the U.S. average in FY 2023.</a:t>
            </a:r>
          </a:p>
          <a:p>
            <a:r>
              <a:rPr lang="en-US" sz="1600" dirty="0"/>
              <a:t>Increases from FY 2014 to FY 2023:</a:t>
            </a:r>
          </a:p>
          <a:p>
            <a:pPr lvl="1"/>
            <a:r>
              <a:rPr lang="en-US" sz="1400" dirty="0"/>
              <a:t>42.9% Ohio per-pupil operating expenditure;</a:t>
            </a:r>
          </a:p>
          <a:p>
            <a:pPr lvl="1"/>
            <a:r>
              <a:rPr lang="en-US" sz="1400" dirty="0"/>
              <a:t>49.6% U.S. average per-pupil operating expenditure;</a:t>
            </a:r>
          </a:p>
          <a:p>
            <a:pPr lvl="1"/>
            <a:r>
              <a:rPr lang="en-US" sz="1400"/>
              <a:t>27.5% </a:t>
            </a:r>
            <a:r>
              <a:rPr lang="en-US" sz="1400" dirty="0"/>
              <a:t>CPI.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11346814"/>
              </p:ext>
            </p:extLst>
          </p:nvPr>
        </p:nvGraphicFramePr>
        <p:xfrm>
          <a:off x="6502400" y="3809999"/>
          <a:ext cx="5079999" cy="2253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333">
                  <a:extLst>
                    <a:ext uri="{9D8B030D-6E8A-4147-A177-3AD203B41FA5}">
                      <a16:colId xmlns:a16="http://schemas.microsoft.com/office/drawing/2014/main" val="238574145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1186952521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235959488"/>
                    </a:ext>
                  </a:extLst>
                </a:gridCol>
              </a:tblGrid>
              <a:tr h="33337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350" dirty="0"/>
                        <a:t>Per-Pupil Expenditures for Ohio and Neighboring States,</a:t>
                      </a:r>
                      <a:r>
                        <a:rPr lang="en-US" sz="1350" baseline="0" dirty="0"/>
                        <a:t> FY 2023</a:t>
                      </a:r>
                      <a:endParaRPr lang="en-US" sz="13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571098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State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National Rank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Per-Pupil</a:t>
                      </a:r>
                      <a:r>
                        <a:rPr lang="en-US" sz="1200" b="1" baseline="0" dirty="0">
                          <a:solidFill>
                            <a:schemeClr val="bg1"/>
                          </a:solidFill>
                        </a:rPr>
                        <a:t> Expenditures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051518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dirty="0"/>
                        <a:t>Pennsylvania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12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$20,086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4121574793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b="0" dirty="0"/>
                        <a:t>Michigan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/>
                        <a:t>20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/>
                        <a:t>$16,379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2732936012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b="1" dirty="0"/>
                        <a:t>Ohio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21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$16,340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4234299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dirty="0"/>
                        <a:t>West 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28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$14,909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2066005092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dirty="0"/>
                        <a:t>Kentucky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31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$14,623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703329683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r>
                        <a:rPr lang="en-US" sz="1200" dirty="0"/>
                        <a:t>Indiana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$13,113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16742787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51632" y="3577644"/>
            <a:ext cx="3000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National Center for Education Statistics</a:t>
            </a:r>
          </a:p>
        </p:txBody>
      </p:sp>
    </p:spTree>
    <p:extLst>
      <p:ext uri="{BB962C8B-B14F-4D97-AF65-F5344CB8AC3E}">
        <p14:creationId xmlns:p14="http://schemas.microsoft.com/office/powerpoint/2010/main" val="780002942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2083</TotalTime>
  <Words>148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Layers</vt:lpstr>
      <vt:lpstr>Ohio’s public school per-pupil operating expenditures remain below national average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Public School Operating Expenditures</dc:title>
  <dc:creator>Andrew Ephlin</dc:creator>
  <cp:lastModifiedBy>Jason Phillips</cp:lastModifiedBy>
  <cp:revision>39</cp:revision>
  <dcterms:created xsi:type="dcterms:W3CDTF">2022-06-17T19:42:22Z</dcterms:created>
  <dcterms:modified xsi:type="dcterms:W3CDTF">2025-09-26T13:48:13Z</dcterms:modified>
</cp:coreProperties>
</file>