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Murphy" initials="JM" lastIdx="1" clrIdx="0">
    <p:extLst>
      <p:ext uri="{19B8F6BF-5375-455C-9EA6-DF929625EA0E}">
        <p15:presenceInfo xmlns:p15="http://schemas.microsoft.com/office/powerpoint/2012/main" userId="Jessica Murphy" providerId="None"/>
      </p:ext>
    </p:extLst>
  </p:cmAuthor>
  <p:cmAuthor id="2" name="Zach Gleim" initials="ZG" lastIdx="1" clrIdx="1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53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Arrests by Age Group,</a:t>
            </a:r>
            <a:r>
              <a:rPr lang="en-US" baseline="0" dirty="0">
                <a:solidFill>
                  <a:schemeClr val="tx1"/>
                </a:solidFill>
              </a:rPr>
              <a:t> 2022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840040828229809E-2"/>
          <c:y val="0.13464622107940782"/>
          <c:w val="0.88534514435695533"/>
          <c:h val="0.72191801532867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Persons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Under 18</c:v>
                </c:pt>
                <c:pt idx="1">
                  <c:v>18-19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50+</c:v>
                </c:pt>
              </c:strCache>
            </c:strRef>
          </c:cat>
          <c:val>
            <c:numRef>
              <c:f>Sheet1!$B$2:$B$10</c:f>
              <c:numCache>
                <c:formatCode>_(* #,##0_);_(* \(#,##0\);_(* "-"??_);_(@_)</c:formatCode>
                <c:ptCount val="9"/>
                <c:pt idx="0">
                  <c:v>5602</c:v>
                </c:pt>
                <c:pt idx="1">
                  <c:v>1804</c:v>
                </c:pt>
                <c:pt idx="2">
                  <c:v>5387</c:v>
                </c:pt>
                <c:pt idx="3">
                  <c:v>5650</c:v>
                </c:pt>
                <c:pt idx="4">
                  <c:v>6188</c:v>
                </c:pt>
                <c:pt idx="5">
                  <c:v>5036</c:v>
                </c:pt>
                <c:pt idx="6">
                  <c:v>3929</c:v>
                </c:pt>
                <c:pt idx="7">
                  <c:v>2630</c:v>
                </c:pt>
                <c:pt idx="8">
                  <c:v>5117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Property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Under 18</c:v>
                </c:pt>
                <c:pt idx="1">
                  <c:v>18-19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50+</c:v>
                </c:pt>
              </c:strCache>
            </c:strRef>
          </c:cat>
          <c:val>
            <c:numRef>
              <c:f>Sheet1!$C$2:$C$10</c:f>
              <c:numCache>
                <c:formatCode>_(* #,##0_);_(* \(#,##0\);_(* "-"??_);_(@_)</c:formatCode>
                <c:ptCount val="9"/>
                <c:pt idx="0">
                  <c:v>3541</c:v>
                </c:pt>
                <c:pt idx="1">
                  <c:v>1542</c:v>
                </c:pt>
                <c:pt idx="2">
                  <c:v>3355</c:v>
                </c:pt>
                <c:pt idx="3">
                  <c:v>3711</c:v>
                </c:pt>
                <c:pt idx="4">
                  <c:v>4197</c:v>
                </c:pt>
                <c:pt idx="5">
                  <c:v>3582</c:v>
                </c:pt>
                <c:pt idx="6">
                  <c:v>2920</c:v>
                </c:pt>
                <c:pt idx="7">
                  <c:v>1896</c:v>
                </c:pt>
                <c:pt idx="8">
                  <c:v>3975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Society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Under 18</c:v>
                </c:pt>
                <c:pt idx="1">
                  <c:v>18-19</c:v>
                </c:pt>
                <c:pt idx="2">
                  <c:v>20-24</c:v>
                </c:pt>
                <c:pt idx="3">
                  <c:v>25-29</c:v>
                </c:pt>
                <c:pt idx="4">
                  <c:v>30-34</c:v>
                </c:pt>
                <c:pt idx="5">
                  <c:v>35-39</c:v>
                </c:pt>
                <c:pt idx="6">
                  <c:v>40-44</c:v>
                </c:pt>
                <c:pt idx="7">
                  <c:v>45-49</c:v>
                </c:pt>
                <c:pt idx="8">
                  <c:v>50+</c:v>
                </c:pt>
              </c:strCache>
            </c:strRef>
          </c:cat>
          <c:val>
            <c:numRef>
              <c:f>Sheet1!$D$2:$D$10</c:f>
              <c:numCache>
                <c:formatCode>_(* #,##0_);_(* \(#,##0\);_(* "-"??_);_(@_)</c:formatCode>
                <c:ptCount val="9"/>
                <c:pt idx="0">
                  <c:v>9634</c:v>
                </c:pt>
                <c:pt idx="1">
                  <c:v>4633</c:v>
                </c:pt>
                <c:pt idx="2">
                  <c:v>12206</c:v>
                </c:pt>
                <c:pt idx="3">
                  <c:v>12370</c:v>
                </c:pt>
                <c:pt idx="4">
                  <c:v>13493</c:v>
                </c:pt>
                <c:pt idx="5">
                  <c:v>11386</c:v>
                </c:pt>
                <c:pt idx="6">
                  <c:v>9436</c:v>
                </c:pt>
                <c:pt idx="7">
                  <c:v>5983</c:v>
                </c:pt>
                <c:pt idx="8">
                  <c:v>12024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0.45052</cdr:x>
      <cdr:y>0.14338</cdr:y>
    </cdr:from>
    <cdr:to>
      <cdr:x>0.5283</cdr:x>
      <cdr:y>0.19383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E49CFEF-1990-D6FF-8C61-CA94D5627B5E}"/>
            </a:ext>
          </a:extLst>
        </cdr:cNvPr>
        <cdr:cNvSpPr txBox="1"/>
      </cdr:nvSpPr>
      <cdr:spPr>
        <a:xfrm xmlns:a="http://schemas.openxmlformats.org/drawingml/2006/main">
          <a:off x="3089663" y="649617"/>
          <a:ext cx="533397" cy="22859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000" dirty="0"/>
            <a:t>53.7%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0171B2-1096-EDD9-40CA-4FAA58CF663E}"/>
              </a:ext>
            </a:extLst>
          </p:cNvPr>
          <p:cNvGrpSpPr/>
          <p:nvPr/>
        </p:nvGrpSpPr>
        <p:grpSpPr>
          <a:xfrm>
            <a:off x="3048000" y="2209800"/>
            <a:ext cx="2590800" cy="152400"/>
            <a:chOff x="3048000" y="2209800"/>
            <a:chExt cx="2590800" cy="15240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71914CD-A647-4FC0-B122-356B5A69F231}"/>
                </a:ext>
              </a:extLst>
            </p:cNvPr>
            <p:cNvCxnSpPr/>
            <p:nvPr/>
          </p:nvCxnSpPr>
          <p:spPr>
            <a:xfrm>
              <a:off x="3048000" y="2286000"/>
              <a:ext cx="2590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795F885-1EB6-08AA-D63D-B67E57B28065}"/>
                </a:ext>
              </a:extLst>
            </p:cNvPr>
            <p:cNvCxnSpPr/>
            <p:nvPr/>
          </p:nvCxnSpPr>
          <p:spPr>
            <a:xfrm>
              <a:off x="3048000" y="2209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32C95DE-3B7B-C63B-E390-FECA639110E5}"/>
                </a:ext>
              </a:extLst>
            </p:cNvPr>
            <p:cNvCxnSpPr/>
            <p:nvPr/>
          </p:nvCxnSpPr>
          <p:spPr>
            <a:xfrm>
              <a:off x="5638800" y="2209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Persons age 20-39 represented 53.7% of Ohio’s reported arrests in 2022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422729"/>
              </p:ext>
            </p:extLst>
          </p:nvPr>
        </p:nvGraphicFramePr>
        <p:xfrm>
          <a:off x="987039" y="1522085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99761" y="1609598"/>
            <a:ext cx="4506869" cy="4535424"/>
          </a:xfrm>
        </p:spPr>
        <p:txBody>
          <a:bodyPr/>
          <a:lstStyle/>
          <a:p>
            <a:r>
              <a:rPr lang="en-US" sz="1175" dirty="0"/>
              <a:t>In 2022, 654 of Ohio’s 856 law enforcement agencies reported 161,227 arrests to the FBI as part of the nationwide Uniform Crime Reporting Program, which excludes citations for traffic violations. </a:t>
            </a:r>
          </a:p>
          <a:p>
            <a:r>
              <a:rPr lang="en-US" sz="1175" dirty="0"/>
              <a:t>Of the arrests reported, 53.7% (86,560) were age 20-39, notably for assaults (21,185), drug offenses (11,625), and larceny-theft (9,001).</a:t>
            </a:r>
            <a:r>
              <a:rPr lang="en-US" sz="1175" dirty="0">
                <a:solidFill>
                  <a:prstClr val="black"/>
                </a:solidFill>
              </a:rPr>
              <a:t> </a:t>
            </a:r>
          </a:p>
          <a:p>
            <a:r>
              <a:rPr lang="en-US" sz="1175" dirty="0">
                <a:solidFill>
                  <a:prstClr val="black"/>
                </a:solidFill>
              </a:rPr>
              <a:t>Juveniles (persons under 18) accounted for 11.6% (18,777) of arrestees, notably for assaults (5,148), disorderly conduct  (1,687), and larceny-theft (1,328).</a:t>
            </a:r>
            <a:r>
              <a:rPr lang="en-US" sz="1175" dirty="0"/>
              <a:t>  </a:t>
            </a:r>
          </a:p>
          <a:p>
            <a:r>
              <a:rPr lang="en-US" sz="1175" dirty="0">
                <a:solidFill>
                  <a:prstClr val="black"/>
                </a:solidFill>
              </a:rPr>
              <a:t>Crimes against society made up the largest category of arrests (56.5%/91,165), notably for drug offenses (18,736) and driving under the influence (12,030)</a:t>
            </a:r>
            <a:r>
              <a:rPr lang="en-US" sz="1175" dirty="0"/>
              <a:t>.</a:t>
            </a:r>
          </a:p>
          <a:p>
            <a:r>
              <a:rPr lang="en-US" sz="1175" dirty="0">
                <a:solidFill>
                  <a:prstClr val="black"/>
                </a:solidFill>
              </a:rPr>
              <a:t>Crimes against persons made up the second largest category of arrests (25.6%/41,343), notably for assault, including both simple and aggravated (39,177). Crimes against property accounted for the remaining 17.8% of arrests.</a:t>
            </a:r>
            <a:endParaRPr lang="en-US" sz="1175" dirty="0"/>
          </a:p>
          <a:p>
            <a:r>
              <a:rPr lang="en-US" sz="1175" dirty="0"/>
              <a:t>By gender, 70.4% (113,495) of the Ohio arrestees were male; 29.6% (47,732) were female. Nationally, those arrested were 73.1% male and 26.9% female.</a:t>
            </a:r>
          </a:p>
          <a:p>
            <a:r>
              <a:rPr lang="en-US" sz="1175" dirty="0"/>
              <a:t>By race, of Ohio’s arrestees, 59.5% (95,973) were White and 36.1% (58,210) were Black or African American. Nationally, those arrested were 66.5% White and 27.5% Black or African American.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9085" y="5788351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FBI Crime Data Explorer</a:t>
            </a: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15343</TotalTime>
  <Words>269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Persons age 20-39 represented 53.7% of Ohio’s reported arrests in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Jessica Murphy</dc:creator>
  <cp:lastModifiedBy>Linda Bayer</cp:lastModifiedBy>
  <cp:revision>106</cp:revision>
  <cp:lastPrinted>2022-08-31T18:44:58Z</cp:lastPrinted>
  <dcterms:created xsi:type="dcterms:W3CDTF">2022-07-19T20:10:24Z</dcterms:created>
  <dcterms:modified xsi:type="dcterms:W3CDTF">2024-09-19T17:50:26Z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