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9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13" autoAdjust="0"/>
    <p:restoredTop sz="75976" autoAdjust="0"/>
  </p:normalViewPr>
  <p:slideViewPr>
    <p:cSldViewPr>
      <p:cViewPr varScale="1">
        <p:scale>
          <a:sx n="114" d="100"/>
          <a:sy n="114" d="100"/>
        </p:scale>
        <p:origin x="780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governments are responsible for 83% of Ohio’s roadways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7239000" y="1752601"/>
            <a:ext cx="4724400" cy="4267199"/>
          </a:xfrm>
        </p:spPr>
        <p:txBody>
          <a:bodyPr>
            <a:noAutofit/>
          </a:bodyPr>
          <a:lstStyle/>
          <a:p>
            <a:r>
              <a:rPr lang="en-US" sz="2000" dirty="0"/>
              <a:t>83% of lane miles (linear miles times the number of lanes) are maintained by local governments:</a:t>
            </a:r>
          </a:p>
          <a:p>
            <a:pPr lvl="1"/>
            <a:r>
              <a:rPr lang="en-US" sz="1800" dirty="0"/>
              <a:t>Counties &amp; townships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–</a:t>
            </a:r>
            <a:r>
              <a:rPr lang="en-US" sz="1800" dirty="0"/>
              <a:t> 135,657 miles</a:t>
            </a:r>
          </a:p>
          <a:p>
            <a:pPr lvl="1"/>
            <a:r>
              <a:rPr lang="en-US" sz="1800" dirty="0"/>
              <a:t>Cities &amp; villages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–</a:t>
            </a:r>
            <a:r>
              <a:rPr lang="en-US" sz="1800" dirty="0"/>
              <a:t> 76,848 miles</a:t>
            </a:r>
          </a:p>
          <a:p>
            <a:r>
              <a:rPr lang="en-US" sz="2000" dirty="0"/>
              <a:t>ODOT-maintained roads have higher daily vehicle miles traveled (VMT). The total daily VMT is 303.6 million and is split as follows:</a:t>
            </a:r>
          </a:p>
          <a:p>
            <a:pPr lvl="1"/>
            <a:r>
              <a:rPr lang="en-US" sz="1800" dirty="0"/>
              <a:t>ODOT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–</a:t>
            </a:r>
            <a:r>
              <a:rPr lang="en-US" sz="1800" dirty="0"/>
              <a:t> 158.2 million (52%)</a:t>
            </a:r>
          </a:p>
          <a:p>
            <a:pPr lvl="1"/>
            <a:r>
              <a:rPr lang="en-US" sz="1800" dirty="0"/>
              <a:t>Cities &amp; villages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–</a:t>
            </a:r>
            <a:r>
              <a:rPr lang="en-US" sz="1800" dirty="0"/>
              <a:t> 97.4 million (32%)</a:t>
            </a:r>
          </a:p>
          <a:p>
            <a:pPr lvl="1"/>
            <a:r>
              <a:rPr lang="en-US" sz="1800" dirty="0"/>
              <a:t>Counties &amp; townships 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–</a:t>
            </a:r>
            <a:r>
              <a:rPr lang="en-US" sz="1800" dirty="0"/>
              <a:t> 48.1 million (16%)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19200" y="5588913"/>
            <a:ext cx="434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*Excludes the Ohio Turnpike</a:t>
            </a:r>
          </a:p>
          <a:p>
            <a:r>
              <a:rPr lang="en-US" sz="1100" dirty="0">
                <a:latin typeface="+mn-lt"/>
              </a:rPr>
              <a:t>Source: Ohio Department of Transportation</a:t>
            </a:r>
          </a:p>
        </p:txBody>
      </p:sp>
      <p:graphicFrame>
        <p:nvGraphicFramePr>
          <p:cNvPr id="8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6379849"/>
              </p:ext>
            </p:extLst>
          </p:nvPr>
        </p:nvGraphicFramePr>
        <p:xfrm>
          <a:off x="1208905" y="1600200"/>
          <a:ext cx="5953895" cy="3962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1895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18695252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35959488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03471492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4238053172"/>
                    </a:ext>
                  </a:extLst>
                </a:gridCol>
              </a:tblGrid>
              <a:tr h="659732">
                <a:tc gridSpan="5">
                  <a:txBody>
                    <a:bodyPr/>
                    <a:lstStyle/>
                    <a:p>
                      <a:pPr algn="ctr"/>
                      <a:r>
                        <a:rPr lang="en-US" sz="1350" dirty="0">
                          <a:latin typeface="+mn-lt"/>
                        </a:rPr>
                        <a:t>Lane Miles by Roadway Type (2023)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856861"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Road Type</a:t>
                      </a:r>
                      <a:endParaRPr lang="en-US" sz="12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+mn-lt"/>
                        </a:rPr>
                        <a:t>ODOT Maintained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+mn-lt"/>
                        </a:rPr>
                        <a:t>Locally Maintained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+mn-lt"/>
                        </a:rPr>
                        <a:t>Total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+mn-lt"/>
                        </a:rPr>
                        <a:t>% Locally Maintained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611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Interstate</a:t>
                      </a: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Routes*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7,171</a:t>
                      </a:r>
                    </a:p>
                  </a:txBody>
                  <a:tcPr marR="36576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--</a:t>
                      </a:r>
                    </a:p>
                  </a:txBody>
                  <a:tcPr marR="27432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7,171</a:t>
                      </a:r>
                    </a:p>
                  </a:txBody>
                  <a:tcPr marR="27432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0%</a:t>
                      </a:r>
                    </a:p>
                  </a:txBody>
                  <a:tcPr marR="365760" anchor="ctr"/>
                </a:tc>
                <a:extLst>
                  <a:ext uri="{0D108BD9-81ED-4DB2-BD59-A6C34878D82A}">
                    <a16:rowId xmlns:a16="http://schemas.microsoft.com/office/drawing/2014/main" val="693985497"/>
                  </a:ext>
                </a:extLst>
              </a:tr>
              <a:tr h="611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U.S. Routes and State Routes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35,211</a:t>
                      </a:r>
                    </a:p>
                  </a:txBody>
                  <a:tcPr marR="36576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7,421</a:t>
                      </a:r>
                    </a:p>
                  </a:txBody>
                  <a:tcPr marR="27432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42,632</a:t>
                      </a:r>
                    </a:p>
                  </a:txBody>
                  <a:tcPr marR="27432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17%</a:t>
                      </a:r>
                    </a:p>
                  </a:txBody>
                  <a:tcPr marR="365760" anchor="ctr"/>
                </a:tc>
                <a:extLst>
                  <a:ext uri="{0D108BD9-81ED-4DB2-BD59-A6C34878D82A}">
                    <a16:rowId xmlns:a16="http://schemas.microsoft.com/office/drawing/2014/main" val="2203095002"/>
                  </a:ext>
                </a:extLst>
              </a:tr>
              <a:tr h="611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Local</a:t>
                      </a: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Public Roadways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--</a:t>
                      </a:r>
                    </a:p>
                  </a:txBody>
                  <a:tcPr marR="36576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205,084</a:t>
                      </a:r>
                    </a:p>
                  </a:txBody>
                  <a:tcPr marR="27432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205,084</a:t>
                      </a:r>
                    </a:p>
                  </a:txBody>
                  <a:tcPr marR="27432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100%</a:t>
                      </a:r>
                    </a:p>
                  </a:txBody>
                  <a:tcPr marR="365760" anchor="ctr"/>
                </a:tc>
                <a:extLst>
                  <a:ext uri="{0D108BD9-81ED-4DB2-BD59-A6C34878D82A}">
                    <a16:rowId xmlns:a16="http://schemas.microsoft.com/office/drawing/2014/main" val="2002177361"/>
                  </a:ext>
                </a:extLst>
              </a:tr>
              <a:tr h="611452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42,382</a:t>
                      </a:r>
                    </a:p>
                  </a:txBody>
                  <a:tcPr marR="36576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212,505</a:t>
                      </a:r>
                    </a:p>
                  </a:txBody>
                  <a:tcPr marR="27432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254,887</a:t>
                      </a:r>
                    </a:p>
                  </a:txBody>
                  <a:tcPr marR="27432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83%</a:t>
                      </a:r>
                    </a:p>
                  </a:txBody>
                  <a:tcPr marR="365760" anchor="ctr"/>
                </a:tc>
                <a:extLst>
                  <a:ext uri="{0D108BD9-81ED-4DB2-BD59-A6C34878D82A}">
                    <a16:rowId xmlns:a16="http://schemas.microsoft.com/office/drawing/2014/main" val="3486826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8297047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8654</TotalTime>
  <Words>155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Local governments are responsible for 83% of Ohio’s roadways</vt:lpstr>
    </vt:vector>
  </TitlesOfParts>
  <Company>Ohio Legislative Information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Jared Cape</dc:creator>
  <cp:lastModifiedBy>Zach Gleim</cp:lastModifiedBy>
  <cp:revision>42</cp:revision>
  <cp:lastPrinted>2022-09-02T14:36:21Z</cp:lastPrinted>
  <dcterms:created xsi:type="dcterms:W3CDTF">2022-06-28T15:57:02Z</dcterms:created>
  <dcterms:modified xsi:type="dcterms:W3CDTF">2024-07-31T20:06:45Z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