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DBF730-44CF-6748-F474-7F4D1CF69DFE}" name="Jason Phillips" initials="JP" userId="S::jason.phillips@lsc.ohio.gov::ea0ec139-2fc0-4502-b5ec-b0f6bb2944c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Phillips" initials="JP" lastIdx="2" clrIdx="0">
    <p:extLst>
      <p:ext uri="{19B8F6BF-5375-455C-9EA6-DF929625EA0E}">
        <p15:presenceInfo xmlns:p15="http://schemas.microsoft.com/office/powerpoint/2012/main" userId="Jason Phillip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>
      <p:cViewPr>
        <p:scale>
          <a:sx n="100" d="100"/>
          <a:sy n="100" d="100"/>
        </p:scale>
        <p:origin x="3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>
                <a:solidFill>
                  <a:schemeClr val="tx1"/>
                </a:solidFill>
              </a:rPr>
              <a:t>Percent Changes in Enrollment by</a:t>
            </a:r>
            <a:r>
              <a:rPr lang="en-US" sz="1600" baseline="0" dirty="0">
                <a:solidFill>
                  <a:schemeClr val="tx1"/>
                </a:solidFill>
              </a:rPr>
              <a:t> Sector, FY 2022-FY 2025</a:t>
            </a:r>
            <a:endParaRPr lang="en-US" sz="16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906387356520556"/>
          <c:y val="6.476482687525344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9608499536360344E-2"/>
          <c:y val="0.11464934644909798"/>
          <c:w val="0.89752057564660703"/>
          <c:h val="0.6843431677770893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 FY 2022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058883844341308E-17"/>
                  <c:y val="6.20605924398703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32-4B16-B4E7-56C1297BFBCE}"/>
                </c:ext>
              </c:extLst>
            </c:dLbl>
            <c:dLbl>
              <c:idx val="3"/>
              <c:layout>
                <c:manualLayout>
                  <c:x val="2.0791749833664478E-3"/>
                  <c:y val="5.2742098603178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32-4B16-B4E7-56C1297BFB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 School districts </c:v>
                </c:pt>
                <c:pt idx="1">
                  <c:v> Community and STEM schools </c:v>
                </c:pt>
                <c:pt idx="2">
                  <c:v> Chartered nonpublic schools </c:v>
                </c:pt>
                <c:pt idx="3">
                  <c:v>All sectors</c:v>
                </c:pt>
              </c:strCache>
            </c:strRef>
          </c:cat>
          <c:val>
            <c:numRef>
              <c:f>Sheet1!$B$3:$E$3</c:f>
              <c:numCache>
                <c:formatCode>0.0%</c:formatCode>
                <c:ptCount val="4"/>
                <c:pt idx="0">
                  <c:v>-1.600596185739156E-3</c:v>
                </c:pt>
                <c:pt idx="1">
                  <c:v>-2.1945120812660868E-2</c:v>
                </c:pt>
                <c:pt idx="2">
                  <c:v>2.7486388774652148E-2</c:v>
                </c:pt>
                <c:pt idx="3">
                  <c:v>-2.9073811729707355E-4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02-4F06-8709-F5D603B032E2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 FY 2023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1019303397026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FD-4FCB-AC76-6E05D0C1BD1F}"/>
                </c:ext>
              </c:extLst>
            </c:dLbl>
            <c:dLbl>
              <c:idx val="3"/>
              <c:layout>
                <c:manualLayout>
                  <c:x val="-1.0395874916833001E-2"/>
                  <c:y val="3.102663194563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B9-46BD-84CE-4B4E7FFECB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 School districts </c:v>
                </c:pt>
                <c:pt idx="1">
                  <c:v> Community and STEM schools </c:v>
                </c:pt>
                <c:pt idx="2">
                  <c:v> Chartered nonpublic schools </c:v>
                </c:pt>
                <c:pt idx="3">
                  <c:v>All sectors</c:v>
                </c:pt>
              </c:strCache>
            </c:strRef>
          </c:cat>
          <c:val>
            <c:numRef>
              <c:f>Sheet1!$B$4:$E$4</c:f>
              <c:numCache>
                <c:formatCode>0.0%</c:formatCode>
                <c:ptCount val="4"/>
                <c:pt idx="0">
                  <c:v>-3.7914105550372898E-3</c:v>
                </c:pt>
                <c:pt idx="1">
                  <c:v>6.8601464987538829E-3</c:v>
                </c:pt>
                <c:pt idx="2">
                  <c:v>1.4409032527853194E-2</c:v>
                </c:pt>
                <c:pt idx="3">
                  <c:v>-1.4039732589496978E-3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02-4F06-8709-F5D603B032E2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 FY 2024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0791749833666E-3"/>
                  <c:y val="6.2080135236150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FD-4FCB-AC76-6E05D0C1B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 School districts </c:v>
                </c:pt>
                <c:pt idx="1">
                  <c:v> Community and STEM schools </c:v>
                </c:pt>
                <c:pt idx="2">
                  <c:v> Chartered nonpublic schools </c:v>
                </c:pt>
                <c:pt idx="3">
                  <c:v>All sectors</c:v>
                </c:pt>
              </c:strCache>
            </c:strRef>
          </c:cat>
          <c:val>
            <c:numRef>
              <c:f>Sheet1!$B$5:$E$5</c:f>
              <c:numCache>
                <c:formatCode>0.0%</c:formatCode>
                <c:ptCount val="4"/>
                <c:pt idx="0">
                  <c:v>-8.6790031991422802E-3</c:v>
                </c:pt>
                <c:pt idx="1">
                  <c:v>4.2508416298419505E-2</c:v>
                </c:pt>
                <c:pt idx="2">
                  <c:v>1.9722390714163707E-2</c:v>
                </c:pt>
                <c:pt idx="3">
                  <c:v>-2.6612083663745123E-3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FD-4FCB-AC76-6E05D0C1BD1F}"/>
            </c:ext>
          </c:extLst>
        </c:ser>
        <c:ser>
          <c:idx val="4"/>
          <c:order val="3"/>
          <c:tx>
            <c:strRef>
              <c:f>Sheet1!$A$6</c:f>
              <c:strCache>
                <c:ptCount val="1"/>
                <c:pt idx="0">
                  <c:v>FY 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791749833665618E-3"/>
                  <c:y val="-6.2045935342658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A8-4565-A72D-73D068929848}"/>
                </c:ext>
              </c:extLst>
            </c:dLbl>
            <c:dLbl>
              <c:idx val="3"/>
              <c:layout>
                <c:manualLayout>
                  <c:x val="1.45542248835662E-2"/>
                  <c:y val="6.2085020935220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E2-4C19-BA82-B3E26EA501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 School districts </c:v>
                </c:pt>
                <c:pt idx="1">
                  <c:v> Community and STEM schools </c:v>
                </c:pt>
                <c:pt idx="2">
                  <c:v> Chartered nonpublic schools </c:v>
                </c:pt>
                <c:pt idx="3">
                  <c:v>All sectors</c:v>
                </c:pt>
              </c:strCache>
            </c:strRef>
          </c:cat>
          <c:val>
            <c:numRef>
              <c:f>Sheet1!$B$6:$E$6</c:f>
              <c:numCache>
                <c:formatCode>0.0%</c:formatCode>
                <c:ptCount val="4"/>
                <c:pt idx="0">
                  <c:v>-9.9344863615433692E-3</c:v>
                </c:pt>
                <c:pt idx="1">
                  <c:v>1.8754890002543399E-2</c:v>
                </c:pt>
                <c:pt idx="2">
                  <c:v>4.6709325694749199E-2</c:v>
                </c:pt>
                <c:pt idx="3">
                  <c:v>-2.4876646612989198E-3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7E-4D15-AFFE-3C05275EB4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3496776"/>
        <c:axId val="463494152"/>
      </c:barChart>
      <c:catAx>
        <c:axId val="463496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4152"/>
        <c:crosses val="autoZero"/>
        <c:auto val="1"/>
        <c:lblAlgn val="ctr"/>
        <c:lblOffset val="100"/>
        <c:noMultiLvlLbl val="0"/>
      </c:catAx>
      <c:valAx>
        <c:axId val="463494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6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993063741283837"/>
          <c:y val="0.92528471411331892"/>
          <c:w val="0.581469115574625"/>
          <c:h val="5.6100772429023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15949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6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724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608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273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87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25682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continues to decline in school districts but grows in other types of schools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6873518" y="1704741"/>
            <a:ext cx="5274866" cy="3849984"/>
          </a:xfrm>
        </p:spPr>
        <p:txBody>
          <a:bodyPr/>
          <a:lstStyle/>
          <a:p>
            <a:r>
              <a:rPr lang="en-US" sz="1200" dirty="0"/>
              <a:t>School district enrollment (1.47 million students in FY 2025) continues to decline. The decline in FY 2025 (1.0%, 14,786 students) was faster than the declines in the three previous years (0.9% in FY 2024, 0.4% in FY 2023, and 0.2% in FY 2022). </a:t>
            </a:r>
          </a:p>
          <a:p>
            <a:r>
              <a:rPr lang="en-US" sz="1200" dirty="0"/>
              <a:t>Enrollment fell fastest in rural and small town districts in FY 2025. Changes in enrollment by district type:</a:t>
            </a:r>
          </a:p>
          <a:p>
            <a:pPr lvl="1"/>
            <a:r>
              <a:rPr lang="en-US" sz="1100" dirty="0"/>
              <a:t>Rural: -2.2% (-4,975)</a:t>
            </a:r>
          </a:p>
          <a:p>
            <a:pPr lvl="1"/>
            <a:r>
              <a:rPr lang="en-US" sz="1100" dirty="0"/>
              <a:t>Small town: -1.6% (-5,131)</a:t>
            </a:r>
          </a:p>
          <a:p>
            <a:pPr lvl="1"/>
            <a:r>
              <a:rPr lang="en-US" sz="1100" dirty="0"/>
              <a:t>Suburban: -0.8% (-4,460)</a:t>
            </a:r>
          </a:p>
          <a:p>
            <a:pPr lvl="1"/>
            <a:r>
              <a:rPr lang="en-US" sz="1100" dirty="0"/>
              <a:t>Urban: -0.5% (-1,828)</a:t>
            </a:r>
          </a:p>
          <a:p>
            <a:pPr lvl="1"/>
            <a:r>
              <a:rPr lang="en-US" sz="1100" dirty="0"/>
              <a:t>Joint vocational school districts: 3.3% (1,620)</a:t>
            </a:r>
          </a:p>
          <a:p>
            <a:r>
              <a:rPr lang="en-US" sz="1200" dirty="0"/>
              <a:t>FY 2025 enrollment in community and STEM schools (122,991 students) grew 1.9% (2,264), slower in comparison to FY 2024 (4.2%, 4,849).</a:t>
            </a:r>
          </a:p>
          <a:p>
            <a:r>
              <a:rPr lang="en-US" sz="1200" dirty="0"/>
              <a:t>Chartered nonpublic school enrollment (181,244 students) grew the fastest among the sectors in FY 2025 at 4.7% (8,088), following increases of 2.0% in FY 2024 and 1.4% in FY 2023.</a:t>
            </a:r>
          </a:p>
          <a:p>
            <a:r>
              <a:rPr lang="en-US" sz="1200" dirty="0"/>
              <a:t>Across all sectors, enrollment decreased 0.2% (4,434) in FY 2025.</a:t>
            </a:r>
          </a:p>
          <a:p>
            <a:r>
              <a:rPr lang="en-US" sz="1200" dirty="0"/>
              <a:t>Public school students comprised about 89.8% of the 1.78 million students enrolled statewide in FY 2025.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885" y="5608276"/>
            <a:ext cx="2855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Department of Education and Workforce</a:t>
            </a:r>
          </a:p>
        </p:txBody>
      </p:sp>
      <p:graphicFrame>
        <p:nvGraphicFramePr>
          <p:cNvPr id="9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774771"/>
              </p:ext>
            </p:extLst>
          </p:nvPr>
        </p:nvGraphicFramePr>
        <p:xfrm>
          <a:off x="765326" y="1582943"/>
          <a:ext cx="6108192" cy="4093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967171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17621</TotalTime>
  <Words>257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Layers</vt:lpstr>
      <vt:lpstr>Enrollment continues to decline in school districts but grows in other types of schools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School Enrollment</dc:title>
  <dc:creator>James Clark-Stewart</dc:creator>
  <cp:lastModifiedBy>Jason Phillips</cp:lastModifiedBy>
  <cp:revision>115</cp:revision>
  <dcterms:created xsi:type="dcterms:W3CDTF">2022-06-30T20:35:45Z</dcterms:created>
  <dcterms:modified xsi:type="dcterms:W3CDTF">2025-10-24T17:33:52Z</dcterms:modified>
</cp:coreProperties>
</file>