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DBF730-44CF-6748-F474-7F4D1CF69DFE}" name="Jason Phillips" initials="JP" userId="S::jason.phillips@lsc.ohio.gov::ea0ec139-2fc0-4502-b5ec-b0f6bb2944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ason Phillips" initials="JP" lastIdx="2" clrIdx="0">
    <p:extLst>
      <p:ext uri="{19B8F6BF-5375-455C-9EA6-DF929625EA0E}">
        <p15:presenceInfo xmlns:p15="http://schemas.microsoft.com/office/powerpoint/2012/main" userId="Jason Phillip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1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4660"/>
  </p:normalViewPr>
  <p:slideViewPr>
    <p:cSldViewPr snapToGrid="0">
      <p:cViewPr varScale="1">
        <p:scale>
          <a:sx n="114" d="100"/>
          <a:sy n="114" d="100"/>
        </p:scale>
        <p:origin x="88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a:solidFill>
                  <a:schemeClr val="tx1"/>
                </a:solidFill>
              </a:rPr>
              <a:t>Percent Changes in Enrollment by</a:t>
            </a:r>
            <a:r>
              <a:rPr lang="en-US" sz="1600" baseline="0" dirty="0">
                <a:solidFill>
                  <a:schemeClr val="tx1"/>
                </a:solidFill>
              </a:rPr>
              <a:t> Sector, FY 2021-FY 2024</a:t>
            </a:r>
            <a:endParaRPr lang="en-US" sz="1600" dirty="0">
              <a:solidFill>
                <a:schemeClr val="tx1"/>
              </a:solidFill>
            </a:endParaRPr>
          </a:p>
        </c:rich>
      </c:tx>
      <c:layout>
        <c:manualLayout>
          <c:xMode val="edge"/>
          <c:yMode val="edge"/>
          <c:x val="0.11906387356520556"/>
          <c:y val="6.4764826875253444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9608499536360344E-2"/>
          <c:y val="0.11464934644909798"/>
          <c:w val="0.89752057564660703"/>
          <c:h val="0.68434316777708937"/>
        </c:manualLayout>
      </c:layout>
      <c:barChart>
        <c:barDir val="col"/>
        <c:grouping val="clustered"/>
        <c:varyColors val="0"/>
        <c:ser>
          <c:idx val="0"/>
          <c:order val="0"/>
          <c:tx>
            <c:strRef>
              <c:f>Sheet1!$A$2</c:f>
              <c:strCache>
                <c:ptCount val="1"/>
                <c:pt idx="0">
                  <c:v> FY 2021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 School districts </c:v>
                </c:pt>
                <c:pt idx="1">
                  <c:v> Community and STEM schools </c:v>
                </c:pt>
                <c:pt idx="2">
                  <c:v> Chartered nonpublic schools </c:v>
                </c:pt>
                <c:pt idx="3">
                  <c:v>All sectors</c:v>
                </c:pt>
              </c:strCache>
            </c:strRef>
          </c:cat>
          <c:val>
            <c:numRef>
              <c:f>Sheet1!$B$2:$E$2</c:f>
              <c:numCache>
                <c:formatCode>0.0%</c:formatCode>
                <c:ptCount val="4"/>
                <c:pt idx="0">
                  <c:v>-2.8259717847193833E-2</c:v>
                </c:pt>
                <c:pt idx="1">
                  <c:v>0.1073272794787552</c:v>
                </c:pt>
                <c:pt idx="2">
                  <c:v>-1.9688427031873346E-2</c:v>
                </c:pt>
                <c:pt idx="3">
                  <c:v>-1.9588409339888702E-2</c:v>
                </c:pt>
              </c:numCache>
            </c:numRef>
          </c:val>
          <c:extLst>
            <c:ext xmlns:c16="http://schemas.microsoft.com/office/drawing/2014/chart" uri="{C3380CC4-5D6E-409C-BE32-E72D297353CC}">
              <c16:uniqueId val="{00000000-9502-4F06-8709-F5D603B032E2}"/>
            </c:ext>
          </c:extLst>
        </c:ser>
        <c:ser>
          <c:idx val="1"/>
          <c:order val="1"/>
          <c:tx>
            <c:strRef>
              <c:f>Sheet1!$A$3</c:f>
              <c:strCache>
                <c:ptCount val="1"/>
                <c:pt idx="0">
                  <c:v> FY 2022 </c:v>
                </c:pt>
              </c:strCache>
            </c:strRef>
          </c:tx>
          <c:spPr>
            <a:solidFill>
              <a:schemeClr val="accent2"/>
            </a:solidFill>
            <a:ln>
              <a:noFill/>
            </a:ln>
            <a:effectLst/>
          </c:spPr>
          <c:invertIfNegative val="0"/>
          <c:dLbls>
            <c:dLbl>
              <c:idx val="0"/>
              <c:layout>
                <c:manualLayout>
                  <c:x val="1.9058883844341308E-17"/>
                  <c:y val="6.20605924398703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032-4B16-B4E7-56C1297BFBCE}"/>
                </c:ext>
              </c:extLst>
            </c:dLbl>
            <c:dLbl>
              <c:idx val="3"/>
              <c:layout>
                <c:manualLayout>
                  <c:x val="2.0791749833664478E-3"/>
                  <c:y val="5.27420986031786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32-4B16-B4E7-56C1297BFBCE}"/>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 School districts </c:v>
                </c:pt>
                <c:pt idx="1">
                  <c:v> Community and STEM schools </c:v>
                </c:pt>
                <c:pt idx="2">
                  <c:v> Chartered nonpublic schools </c:v>
                </c:pt>
                <c:pt idx="3">
                  <c:v>All sectors</c:v>
                </c:pt>
              </c:strCache>
            </c:strRef>
          </c:cat>
          <c:val>
            <c:numRef>
              <c:f>Sheet1!$B$3:$E$3</c:f>
              <c:numCache>
                <c:formatCode>0.0%</c:formatCode>
                <c:ptCount val="4"/>
                <c:pt idx="0">
                  <c:v>-1.600596185739156E-3</c:v>
                </c:pt>
                <c:pt idx="1">
                  <c:v>-2.1945120812660868E-2</c:v>
                </c:pt>
                <c:pt idx="2">
                  <c:v>2.7486388774652148E-2</c:v>
                </c:pt>
                <c:pt idx="3">
                  <c:v>-2.9073811729707355E-4</c:v>
                </c:pt>
              </c:numCache>
            </c:numRef>
          </c:val>
          <c:extLst>
            <c:ext xmlns:c16="http://schemas.microsoft.com/office/drawing/2014/chart" uri="{C3380CC4-5D6E-409C-BE32-E72D297353CC}">
              <c16:uniqueId val="{00000001-9502-4F06-8709-F5D603B032E2}"/>
            </c:ext>
          </c:extLst>
        </c:ser>
        <c:ser>
          <c:idx val="2"/>
          <c:order val="2"/>
          <c:tx>
            <c:strRef>
              <c:f>Sheet1!$A$4</c:f>
              <c:strCache>
                <c:ptCount val="1"/>
                <c:pt idx="0">
                  <c:v> FY 2023 </c:v>
                </c:pt>
              </c:strCache>
            </c:strRef>
          </c:tx>
          <c:spPr>
            <a:solidFill>
              <a:schemeClr val="accent3"/>
            </a:solidFill>
            <a:ln>
              <a:noFill/>
            </a:ln>
            <a:effectLst/>
          </c:spPr>
          <c:invertIfNegative val="0"/>
          <c:dLbls>
            <c:dLbl>
              <c:idx val="0"/>
              <c:layout>
                <c:manualLayout>
                  <c:x val="0"/>
                  <c:y val="-3.10193033970265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FD-4FCB-AC76-6E05D0C1BD1F}"/>
                </c:ext>
              </c:extLst>
            </c:dLbl>
            <c:dLbl>
              <c:idx val="3"/>
              <c:layout>
                <c:manualLayout>
                  <c:x val="0"/>
                  <c:y val="3.10241890960979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B9-46BD-84CE-4B4E7FFECB8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 School districts </c:v>
                </c:pt>
                <c:pt idx="1">
                  <c:v> Community and STEM schools </c:v>
                </c:pt>
                <c:pt idx="2">
                  <c:v> Chartered nonpublic schools </c:v>
                </c:pt>
                <c:pt idx="3">
                  <c:v>All sectors</c:v>
                </c:pt>
              </c:strCache>
            </c:strRef>
          </c:cat>
          <c:val>
            <c:numRef>
              <c:f>Sheet1!$B$4:$E$4</c:f>
              <c:numCache>
                <c:formatCode>0.0%</c:formatCode>
                <c:ptCount val="4"/>
                <c:pt idx="0">
                  <c:v>-3.791410555037289E-3</c:v>
                </c:pt>
                <c:pt idx="1">
                  <c:v>6.8601464987538829E-3</c:v>
                </c:pt>
                <c:pt idx="2">
                  <c:v>1.4409032527853194E-2</c:v>
                </c:pt>
                <c:pt idx="3">
                  <c:v>-1.4039732589496978E-3</c:v>
                </c:pt>
              </c:numCache>
            </c:numRef>
          </c:val>
          <c:extLst>
            <c:ext xmlns:c16="http://schemas.microsoft.com/office/drawing/2014/chart" uri="{C3380CC4-5D6E-409C-BE32-E72D297353CC}">
              <c16:uniqueId val="{00000002-9502-4F06-8709-F5D603B032E2}"/>
            </c:ext>
          </c:extLst>
        </c:ser>
        <c:ser>
          <c:idx val="3"/>
          <c:order val="3"/>
          <c:tx>
            <c:strRef>
              <c:f>Sheet1!$A$5</c:f>
              <c:strCache>
                <c:ptCount val="1"/>
                <c:pt idx="0">
                  <c:v> FY 2024 </c:v>
                </c:pt>
              </c:strCache>
            </c:strRef>
          </c:tx>
          <c:spPr>
            <a:solidFill>
              <a:schemeClr val="accent4"/>
            </a:solidFill>
            <a:ln>
              <a:noFill/>
            </a:ln>
            <a:effectLst/>
          </c:spPr>
          <c:invertIfNegative val="0"/>
          <c:dLbls>
            <c:dLbl>
              <c:idx val="3"/>
              <c:layout>
                <c:manualLayout>
                  <c:x val="1.2475049900199601E-2"/>
                  <c:y val="9.30969957836417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FD-4FCB-AC76-6E05D0C1BD1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 School districts </c:v>
                </c:pt>
                <c:pt idx="1">
                  <c:v> Community and STEM schools </c:v>
                </c:pt>
                <c:pt idx="2">
                  <c:v> Chartered nonpublic schools </c:v>
                </c:pt>
                <c:pt idx="3">
                  <c:v>All sectors</c:v>
                </c:pt>
              </c:strCache>
            </c:strRef>
          </c:cat>
          <c:val>
            <c:numRef>
              <c:f>Sheet1!$B$5:$E$5</c:f>
              <c:numCache>
                <c:formatCode>0.0%</c:formatCode>
                <c:ptCount val="4"/>
                <c:pt idx="0">
                  <c:v>-8.6790031991422767E-3</c:v>
                </c:pt>
                <c:pt idx="1">
                  <c:v>4.2508416298419505E-2</c:v>
                </c:pt>
                <c:pt idx="2">
                  <c:v>1.9722390714163707E-2</c:v>
                </c:pt>
                <c:pt idx="3">
                  <c:v>-2.6612083663745123E-3</c:v>
                </c:pt>
              </c:numCache>
            </c:numRef>
          </c:val>
          <c:extLst>
            <c:ext xmlns:c16="http://schemas.microsoft.com/office/drawing/2014/chart" uri="{C3380CC4-5D6E-409C-BE32-E72D297353CC}">
              <c16:uniqueId val="{00000000-31FD-4FCB-AC76-6E05D0C1BD1F}"/>
            </c:ext>
          </c:extLst>
        </c:ser>
        <c:dLbls>
          <c:showLegendKey val="0"/>
          <c:showVal val="0"/>
          <c:showCatName val="0"/>
          <c:showSerName val="0"/>
          <c:showPercent val="0"/>
          <c:showBubbleSize val="0"/>
        </c:dLbls>
        <c:gapWidth val="200"/>
        <c:overlap val="-35"/>
        <c:axId val="463496776"/>
        <c:axId val="463494152"/>
      </c:barChart>
      <c:catAx>
        <c:axId val="4634967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ayout>
        <c:manualLayout>
          <c:xMode val="edge"/>
          <c:yMode val="edge"/>
          <c:x val="0.28993063741283837"/>
          <c:y val="0.92528471411331892"/>
          <c:w val="0.47419727474185486"/>
          <c:h val="5.6100772429023005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extLst>
      <p:ext uri="{BB962C8B-B14F-4D97-AF65-F5344CB8AC3E}">
        <p14:creationId xmlns:p14="http://schemas.microsoft.com/office/powerpoint/2010/main" val="159495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68676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724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608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1252739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51287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extLst>
      <p:ext uri="{BB962C8B-B14F-4D97-AF65-F5344CB8AC3E}">
        <p14:creationId xmlns:p14="http://schemas.microsoft.com/office/powerpoint/2010/main" val="2568229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Post-pandemic, enrollment declines in school districts but grows in other types of schools</a:t>
            </a:r>
          </a:p>
        </p:txBody>
      </p:sp>
      <p:sp>
        <p:nvSpPr>
          <p:cNvPr id="11" name="Content Placeholder 10"/>
          <p:cNvSpPr>
            <a:spLocks noGrp="1"/>
          </p:cNvSpPr>
          <p:nvPr>
            <p:ph sz="half" idx="1"/>
          </p:nvPr>
        </p:nvSpPr>
        <p:spPr>
          <a:xfrm>
            <a:off x="6839713" y="1600202"/>
            <a:ext cx="5274866" cy="4530850"/>
          </a:xfrm>
        </p:spPr>
        <p:txBody>
          <a:bodyPr/>
          <a:lstStyle/>
          <a:p>
            <a:r>
              <a:rPr lang="en-US" sz="1200" dirty="0"/>
              <a:t>School district enrollment in FY 2024 (1.49 million students) has continued to decline since FY 2021, when extraordinary enrollment changes occurred in the wake of the pandemic. The decline in FY 2024 (0.9%, 13,031 students) was faster than the declines in the two previous years (0.4% in FY 2023 and 0.2% in FY 2022). </a:t>
            </a:r>
          </a:p>
          <a:p>
            <a:r>
              <a:rPr lang="en-US" sz="1200" dirty="0"/>
              <a:t>Enrollment in rural and small town districts fell fastest in FY 2024. Changes in enrollment by district type:</a:t>
            </a:r>
          </a:p>
          <a:p>
            <a:pPr lvl="1"/>
            <a:r>
              <a:rPr lang="en-US" sz="1050" dirty="0"/>
              <a:t>Small town: -1.7% (-5,495)</a:t>
            </a:r>
          </a:p>
          <a:p>
            <a:pPr lvl="1"/>
            <a:r>
              <a:rPr lang="en-US" sz="1050" dirty="0"/>
              <a:t>Rural: -1.7% (-3,805)</a:t>
            </a:r>
          </a:p>
          <a:p>
            <a:pPr lvl="1"/>
            <a:r>
              <a:rPr lang="en-US" sz="1050" dirty="0"/>
              <a:t>Urban: -1.0% (-3,446)</a:t>
            </a:r>
          </a:p>
          <a:p>
            <a:pPr lvl="1"/>
            <a:r>
              <a:rPr lang="en-US" sz="1050" dirty="0"/>
              <a:t>Suburban: -0.5% (-2,656)</a:t>
            </a:r>
          </a:p>
          <a:p>
            <a:pPr lvl="1"/>
            <a:r>
              <a:rPr lang="en-US" sz="1050" dirty="0"/>
              <a:t>Joint vocational school districts: 5.1% (2,371)</a:t>
            </a:r>
          </a:p>
          <a:p>
            <a:r>
              <a:rPr lang="en-US" sz="1200" dirty="0"/>
              <a:t>FY 2024 enrollment in community and STEM schools (120,804 students) grew 4.3% (4,926). Enrollment has rebounded since a 2.2% drop in FY 2022. That drop was largely attributable to e-schools, whose enrollment surged in FY 2021 because of educational decisions that families made in reaction to the pandemic.</a:t>
            </a:r>
          </a:p>
          <a:p>
            <a:r>
              <a:rPr lang="en-US" sz="1200" dirty="0"/>
              <a:t>Chartered nonpublic school enrollment (173,156 students) continued to grow, at 2.0% (3,349) in FY 2024, following increases of 1.4% in FY 2023 and 2.7% in FY 2022.</a:t>
            </a:r>
          </a:p>
          <a:p>
            <a:r>
              <a:rPr lang="en-US" sz="1200" dirty="0"/>
              <a:t>Across all sectors, enrollment decreased 0.3% (4,756) in FY 2024.</a:t>
            </a:r>
          </a:p>
          <a:p>
            <a:r>
              <a:rPr lang="en-US" sz="1200" dirty="0"/>
              <a:t>Public school students comprised about 90% of the 1.78 million students enrolled statewide in FY 2024. </a:t>
            </a:r>
          </a:p>
        </p:txBody>
      </p:sp>
      <p:sp>
        <p:nvSpPr>
          <p:cNvPr id="5" name="TextBox 4"/>
          <p:cNvSpPr txBox="1"/>
          <p:nvPr/>
        </p:nvSpPr>
        <p:spPr>
          <a:xfrm>
            <a:off x="899885" y="5608276"/>
            <a:ext cx="2855251"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Source: Department of Education and Workforce</a:t>
            </a:r>
          </a:p>
        </p:txBody>
      </p:sp>
      <p:graphicFrame>
        <p:nvGraphicFramePr>
          <p:cNvPr id="9" name="Content Placeholder 6"/>
          <p:cNvGraphicFramePr>
            <a:graphicFrameLocks noGrp="1"/>
          </p:cNvGraphicFramePr>
          <p:nvPr>
            <p:ph idx="1"/>
            <p:extLst>
              <p:ext uri="{D42A27DB-BD31-4B8C-83A1-F6EECF244321}">
                <p14:modId xmlns:p14="http://schemas.microsoft.com/office/powerpoint/2010/main" val="2822750174"/>
              </p:ext>
            </p:extLst>
          </p:nvPr>
        </p:nvGraphicFramePr>
        <p:xfrm>
          <a:off x="765326" y="1582943"/>
          <a:ext cx="6108192" cy="40935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496717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docProps/app.xml><?xml version="1.0" encoding="utf-8"?>
<Properties xmlns="http://schemas.openxmlformats.org/officeDocument/2006/extended-properties" xmlns:vt="http://schemas.openxmlformats.org/officeDocument/2006/docPropsVTypes">
  <TotalTime>17175</TotalTime>
  <Words>291</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Times New Roman</vt:lpstr>
      <vt:lpstr>Wingdings</vt:lpstr>
      <vt:lpstr>Layers</vt:lpstr>
      <vt:lpstr>Post-pandemic, enrollment declines in school districts but grows in other types of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Foundation Aid Helps Equalize Property Tax Revenues</dc:title>
  <dc:creator>James Clark-Stewart</dc:creator>
  <cp:lastModifiedBy>Zach Gleim</cp:lastModifiedBy>
  <cp:revision>100</cp:revision>
  <dcterms:created xsi:type="dcterms:W3CDTF">2022-06-30T20:35:45Z</dcterms:created>
  <dcterms:modified xsi:type="dcterms:W3CDTF">2024-09-11T12:37:39Z</dcterms:modified>
</cp:coreProperties>
</file>