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70"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75976" autoAdjust="0"/>
  </p:normalViewPr>
  <p:slideViewPr>
    <p:cSldViewPr>
      <p:cViewPr varScale="1">
        <p:scale>
          <a:sx n="114" d="100"/>
          <a:sy n="114" d="100"/>
        </p:scale>
        <p:origin x="474" y="10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800" dirty="0"/>
              <a:t>Status of Districts Completing Master Facility Plans,</a:t>
            </a:r>
            <a:r>
              <a:rPr lang="en-US" sz="1800" baseline="0" dirty="0"/>
              <a:t> July 2024</a:t>
            </a:r>
            <a:r>
              <a:rPr lang="en-US" sz="1800" dirty="0"/>
              <a:t> </a:t>
            </a:r>
          </a:p>
        </c:rich>
      </c:tx>
      <c:layout>
        <c:manualLayout>
          <c:xMode val="edge"/>
          <c:yMode val="edge"/>
          <c:x val="0.1095119175341433"/>
          <c:y val="7.84570040173692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Sheet1!$B$1</c:f>
              <c:strCache>
                <c:ptCount val="1"/>
                <c:pt idx="0">
                  <c:v>Number of Districts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A9B-4C5F-AE87-2530BFBAF94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A9B-4C5F-AE87-2530BFBAF94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A9B-4C5F-AE87-2530BFBAF94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A9B-4C5F-AE87-2530BFBAF94A}"/>
              </c:ext>
            </c:extLst>
          </c:dPt>
          <c:dLbls>
            <c:dLbl>
              <c:idx val="0"/>
              <c:layout>
                <c:manualLayout>
                  <c:x val="0.26238147707831938"/>
                  <c:y val="-1.5572170868234859E-2"/>
                </c:manualLayout>
              </c:layout>
              <c:tx>
                <c:rich>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fld id="{445190CB-7401-4776-9E3F-E0DB4D9D736E}" type="CATEGORYNAME">
                      <a:rPr lang="en-US" sz="1200" b="0"/>
                      <a:pPr>
                        <a:defRPr sz="1200" b="0">
                          <a:solidFill>
                            <a:schemeClr val="bg1"/>
                          </a:solidFill>
                        </a:defRPr>
                      </a:pPr>
                      <a:t>[CATEGORY NAME]</a:t>
                    </a:fld>
                    <a:r>
                      <a:rPr lang="en-US" sz="1200" b="0" baseline="0" dirty="0"/>
                      <a:t>
</a:t>
                    </a:r>
                    <a:fld id="{629F4CAB-D301-48BD-A8C5-6767CD7B5862}" type="PERCENTAGE">
                      <a:rPr lang="en-US" sz="1200" b="0" baseline="0"/>
                      <a:pPr>
                        <a:defRPr sz="1200" b="0">
                          <a:solidFill>
                            <a:schemeClr val="bg1"/>
                          </a:solidFill>
                        </a:defRPr>
                      </a:pPr>
                      <a:t>[PERCENTAGE]</a:t>
                    </a:fld>
                    <a:endParaRPr lang="en-US" sz="1200" b="0" baseline="0" dirty="0"/>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A9B-4C5F-AE87-2530BFBAF94A}"/>
                </c:ext>
              </c:extLst>
            </c:dLbl>
            <c:dLbl>
              <c:idx val="1"/>
              <c:layout>
                <c:manualLayout>
                  <c:x val="-5.0610968687053656E-2"/>
                  <c:y val="0.1911506140425443"/>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fld id="{ED3AE7D6-30DA-4151-BE32-AEA845FEE36E}" type="CATEGORYNAME">
                      <a:rPr lang="en-US" sz="1200" b="0"/>
                      <a:pPr>
                        <a:defRPr sz="1200" b="0">
                          <a:solidFill>
                            <a:schemeClr val="bg1"/>
                          </a:solidFill>
                        </a:defRPr>
                      </a:pPr>
                      <a:t>[CATEGORY NAME]</a:t>
                    </a:fld>
                    <a:r>
                      <a:rPr lang="en-US" sz="1200" b="0" baseline="0" dirty="0"/>
                      <a:t>
</a:t>
                    </a:r>
                    <a:fld id="{C18F480A-8907-43AE-9252-81DA92391E65}" type="PERCENTAGE">
                      <a:rPr lang="en-US" sz="1200" b="0" baseline="0"/>
                      <a:pPr>
                        <a:defRPr sz="1200" b="0">
                          <a:solidFill>
                            <a:schemeClr val="bg1"/>
                          </a:solidFill>
                        </a:defRPr>
                      </a:pPr>
                      <a:t>[PERCENTAGE]</a:t>
                    </a:fld>
                    <a:endParaRPr lang="en-US" sz="1200" b="0"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811860465116279"/>
                      <c:h val="0.2094715481057465"/>
                    </c:manualLayout>
                  </c15:layout>
                  <c15:dlblFieldTable/>
                  <c15:showDataLabelsRange val="0"/>
                </c:ext>
                <c:ext xmlns:c16="http://schemas.microsoft.com/office/drawing/2014/chart" uri="{C3380CC4-5D6E-409C-BE32-E72D297353CC}">
                  <c16:uniqueId val="{00000003-3A9B-4C5F-AE87-2530BFBAF94A}"/>
                </c:ext>
              </c:extLst>
            </c:dLbl>
            <c:dLbl>
              <c:idx val="2"/>
              <c:layout>
                <c:manualLayout>
                  <c:x val="-0.22136000732466582"/>
                  <c:y val="8.8348508639258583E-2"/>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fld id="{B1E0B3AF-1C48-47AD-9442-EF6C9F28B3CB}" type="CATEGORYNAME">
                      <a:rPr lang="en-US" sz="1200" b="0"/>
                      <a:pPr>
                        <a:defRPr sz="1200" b="0">
                          <a:solidFill>
                            <a:schemeClr val="bg1"/>
                          </a:solidFill>
                        </a:defRPr>
                      </a:pPr>
                      <a:t>[CATEGORY NAME]</a:t>
                    </a:fld>
                    <a:r>
                      <a:rPr lang="en-US" sz="1200" b="0" baseline="0" dirty="0"/>
                      <a:t>
</a:t>
                    </a:r>
                    <a:fld id="{901CB442-1832-413C-B697-65448456A363}" type="PERCENTAGE">
                      <a:rPr lang="en-US" sz="1200" b="0" baseline="0"/>
                      <a:pPr>
                        <a:defRPr sz="1200" b="0">
                          <a:solidFill>
                            <a:schemeClr val="bg1"/>
                          </a:solidFill>
                        </a:defRPr>
                      </a:pPr>
                      <a:t>[PERCENTAGE]</a:t>
                    </a:fld>
                    <a:endParaRPr lang="en-US" sz="1200" b="0"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2486577549899286"/>
                      <c:h val="0.18923829694414193"/>
                    </c:manualLayout>
                  </c15:layout>
                  <c15:dlblFieldTable/>
                  <c15:showDataLabelsRange val="0"/>
                </c:ext>
                <c:ext xmlns:c16="http://schemas.microsoft.com/office/drawing/2014/chart" uri="{C3380CC4-5D6E-409C-BE32-E72D297353CC}">
                  <c16:uniqueId val="{00000005-3A9B-4C5F-AE87-2530BFBAF94A}"/>
                </c:ext>
              </c:extLst>
            </c:dLbl>
            <c:dLbl>
              <c:idx val="3"/>
              <c:layout>
                <c:manualLayout>
                  <c:x val="-0.14686815601538181"/>
                  <c:y val="-0.15420010072318607"/>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fld id="{D06D71F6-AA16-4515-B8A7-B5412FBFBE0F}" type="CATEGORYNAME">
                      <a:rPr lang="en-US" sz="1200" b="0"/>
                      <a:pPr>
                        <a:defRPr sz="1200" b="0">
                          <a:solidFill>
                            <a:schemeClr val="bg1"/>
                          </a:solidFill>
                        </a:defRPr>
                      </a:pPr>
                      <a:t>[CATEGORY NAME]</a:t>
                    </a:fld>
                    <a:r>
                      <a:rPr lang="en-US" sz="1200" b="0" baseline="0" dirty="0"/>
                      <a:t>
</a:t>
                    </a:r>
                    <a:fld id="{95DF7935-958B-457C-9FCD-5C9B976BDB56}" type="PERCENTAGE">
                      <a:rPr lang="en-US" sz="1200" b="0" baseline="0"/>
                      <a:pPr>
                        <a:defRPr sz="1200" b="0">
                          <a:solidFill>
                            <a:schemeClr val="bg1"/>
                          </a:solidFill>
                        </a:defRPr>
                      </a:pPr>
                      <a:t>[PERCENTAGE]</a:t>
                    </a:fld>
                    <a:endParaRPr lang="en-US" sz="1200" b="0"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9658670573155099"/>
                      <c:h val="0.14956731532612338"/>
                    </c:manualLayout>
                  </c15:layout>
                  <c15:dlblFieldTable/>
                  <c15:showDataLabelsRange val="0"/>
                </c:ext>
                <c:ext xmlns:c16="http://schemas.microsoft.com/office/drawing/2014/chart" uri="{C3380CC4-5D6E-409C-BE32-E72D297353CC}">
                  <c16:uniqueId val="{00000007-3A9B-4C5F-AE87-2530BFBAF9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Sheet1!$A$2:$A$5</c:f>
              <c:strCache>
                <c:ptCount val="4"/>
                <c:pt idx="0">
                  <c:v>All Buildings Complete</c:v>
                </c:pt>
                <c:pt idx="1">
                  <c:v>Funded, Not Complete</c:v>
                </c:pt>
                <c:pt idx="2">
                  <c:v>Funding Offered, but Not Yet Taken</c:v>
                </c:pt>
                <c:pt idx="3">
                  <c:v>Funding Not Yet Offered</c:v>
                </c:pt>
              </c:strCache>
            </c:strRef>
          </c:cat>
          <c:val>
            <c:numRef>
              <c:f>Sheet1!$B$2:$B$5</c:f>
              <c:numCache>
                <c:formatCode>General</c:formatCode>
                <c:ptCount val="4"/>
                <c:pt idx="0">
                  <c:v>318</c:v>
                </c:pt>
                <c:pt idx="1">
                  <c:v>55</c:v>
                </c:pt>
                <c:pt idx="2">
                  <c:v>174</c:v>
                </c:pt>
                <c:pt idx="3">
                  <c:v>111</c:v>
                </c:pt>
              </c:numCache>
            </c:numRef>
          </c:val>
          <c:extLst>
            <c:ext xmlns:c16="http://schemas.microsoft.com/office/drawing/2014/chart" uri="{C3380CC4-5D6E-409C-BE32-E72D297353CC}">
              <c16:uniqueId val="{00000008-3A9B-4C5F-AE87-2530BFBAF94A}"/>
            </c:ext>
          </c:extLst>
        </c:ser>
        <c:dLbls>
          <c:showLegendKey val="0"/>
          <c:showVal val="0"/>
          <c:showCatName val="0"/>
          <c:showSerName val="0"/>
          <c:showPercent val="0"/>
          <c:showBubbleSize val="0"/>
          <c:showLeaderLines val="0"/>
        </c:dLbls>
        <c:firstSliceAng val="18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Full-facility fixes have been completed in 48%</a:t>
            </a:r>
            <a:br>
              <a:rPr lang="en-US" sz="3400" dirty="0"/>
            </a:br>
            <a:r>
              <a:rPr lang="en-US" sz="3400" dirty="0"/>
              <a:t>of Ohio school districts and JVSDs through FY 2024</a:t>
            </a:r>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874629206"/>
              </p:ext>
            </p:extLst>
          </p:nvPr>
        </p:nvGraphicFramePr>
        <p:xfrm>
          <a:off x="6019801" y="1656234"/>
          <a:ext cx="5562603" cy="1949772"/>
        </p:xfrm>
        <a:graphic>
          <a:graphicData uri="http://schemas.openxmlformats.org/drawingml/2006/table">
            <a:tbl>
              <a:tblPr firstRow="1" bandRow="1">
                <a:tableStyleId>{5C22544A-7EE6-4342-B048-85BDC9FD1C3A}</a:tableStyleId>
              </a:tblPr>
              <a:tblGrid>
                <a:gridCol w="1915860">
                  <a:extLst>
                    <a:ext uri="{9D8B030D-6E8A-4147-A177-3AD203B41FA5}">
                      <a16:colId xmlns:a16="http://schemas.microsoft.com/office/drawing/2014/main" val="238574145"/>
                    </a:ext>
                  </a:extLst>
                </a:gridCol>
                <a:gridCol w="1215581">
                  <a:extLst>
                    <a:ext uri="{9D8B030D-6E8A-4147-A177-3AD203B41FA5}">
                      <a16:colId xmlns:a16="http://schemas.microsoft.com/office/drawing/2014/main" val="1186952521"/>
                    </a:ext>
                  </a:extLst>
                </a:gridCol>
                <a:gridCol w="1215581">
                  <a:extLst>
                    <a:ext uri="{9D8B030D-6E8A-4147-A177-3AD203B41FA5}">
                      <a16:colId xmlns:a16="http://schemas.microsoft.com/office/drawing/2014/main" val="235959488"/>
                    </a:ext>
                  </a:extLst>
                </a:gridCol>
                <a:gridCol w="1215581">
                  <a:extLst>
                    <a:ext uri="{9D8B030D-6E8A-4147-A177-3AD203B41FA5}">
                      <a16:colId xmlns:a16="http://schemas.microsoft.com/office/drawing/2014/main" val="573154399"/>
                    </a:ext>
                  </a:extLst>
                </a:gridCol>
              </a:tblGrid>
              <a:tr h="275432">
                <a:tc gridSpan="4">
                  <a:txBody>
                    <a:bodyPr/>
                    <a:lstStyle/>
                    <a:p>
                      <a:pPr algn="ctr"/>
                      <a:r>
                        <a:rPr lang="en-US" dirty="0"/>
                        <a:t>Status of Districts Completing Master Facility Plans, July 2024 </a:t>
                      </a:r>
                    </a:p>
                  </a:txBody>
                  <a:tcPr/>
                </a:tc>
                <a:tc hMerge="1">
                  <a:txBody>
                    <a:bodyPr/>
                    <a:lstStyle/>
                    <a:p>
                      <a:endParaRPr lang="en-US" dirty="0"/>
                    </a:p>
                  </a:txBody>
                  <a:tcPr/>
                </a:tc>
                <a:tc hMerge="1">
                  <a:txBody>
                    <a:bodyPr/>
                    <a:lstStyle/>
                    <a:p>
                      <a:endParaRPr lang="en-US" dirty="0"/>
                    </a:p>
                  </a:txBody>
                  <a:tcPr/>
                </a:tc>
                <a:tc hMerge="1">
                  <a:txBody>
                    <a:bodyPr/>
                    <a:lstStyle/>
                    <a:p>
                      <a:pPr algn="ctr"/>
                      <a:endParaRPr lang="en-US" dirty="0"/>
                    </a:p>
                  </a:txBody>
                  <a:tcPr/>
                </a:tc>
                <a:extLst>
                  <a:ext uri="{0D108BD9-81ED-4DB2-BD59-A6C34878D82A}">
                    <a16:rowId xmlns:a16="http://schemas.microsoft.com/office/drawing/2014/main" val="1470571098"/>
                  </a:ext>
                </a:extLst>
              </a:tr>
              <a:tr h="275432">
                <a:tc>
                  <a:txBody>
                    <a:bodyPr/>
                    <a:lstStyle/>
                    <a:p>
                      <a:pPr algn="ctr"/>
                      <a:r>
                        <a:rPr lang="en-US" sz="1200" b="1" dirty="0">
                          <a:solidFill>
                            <a:schemeClr val="bg1"/>
                          </a:solidFill>
                        </a:rPr>
                        <a:t>Designation</a:t>
                      </a:r>
                    </a:p>
                  </a:txBody>
                  <a:tcPr>
                    <a:solidFill>
                      <a:schemeClr val="accent1"/>
                    </a:solidFill>
                  </a:tcPr>
                </a:tc>
                <a:tc>
                  <a:txBody>
                    <a:bodyPr/>
                    <a:lstStyle/>
                    <a:p>
                      <a:pPr algn="ctr"/>
                      <a:r>
                        <a:rPr lang="en-US" sz="1200" b="1" dirty="0">
                          <a:solidFill>
                            <a:schemeClr val="bg1"/>
                          </a:solidFill>
                        </a:rPr>
                        <a:t>School Districts</a:t>
                      </a:r>
                    </a:p>
                  </a:txBody>
                  <a:tcPr>
                    <a:solidFill>
                      <a:schemeClr val="accent1"/>
                    </a:solidFill>
                  </a:tcPr>
                </a:tc>
                <a:tc>
                  <a:txBody>
                    <a:bodyPr/>
                    <a:lstStyle/>
                    <a:p>
                      <a:pPr algn="ctr"/>
                      <a:r>
                        <a:rPr lang="en-US" sz="1200" b="1" dirty="0">
                          <a:solidFill>
                            <a:schemeClr val="bg1"/>
                          </a:solidFill>
                        </a:rPr>
                        <a:t>JVSDs</a:t>
                      </a:r>
                    </a:p>
                  </a:txBody>
                  <a:tcPr>
                    <a:solidFill>
                      <a:schemeClr val="accent1"/>
                    </a:solidFill>
                  </a:tcPr>
                </a:tc>
                <a:tc>
                  <a:txBody>
                    <a:bodyPr/>
                    <a:lstStyle/>
                    <a:p>
                      <a:pPr algn="ctr"/>
                      <a:r>
                        <a:rPr lang="en-US" sz="1200" b="1" dirty="0">
                          <a:solidFill>
                            <a:schemeClr val="bg1"/>
                          </a:solidFill>
                        </a:rPr>
                        <a:t>Total</a:t>
                      </a:r>
                    </a:p>
                  </a:txBody>
                  <a:tcPr>
                    <a:solidFill>
                      <a:schemeClr val="accent1"/>
                    </a:solidFill>
                  </a:tcPr>
                </a:tc>
                <a:extLst>
                  <a:ext uri="{0D108BD9-81ED-4DB2-BD59-A6C34878D82A}">
                    <a16:rowId xmlns:a16="http://schemas.microsoft.com/office/drawing/2014/main" val="808051518"/>
                  </a:ext>
                </a:extLst>
              </a:tr>
              <a:tr h="275432">
                <a:tc>
                  <a:txBody>
                    <a:bodyPr/>
                    <a:lstStyle/>
                    <a:p>
                      <a:r>
                        <a:rPr lang="en-US" sz="1200" dirty="0"/>
                        <a:t>All</a:t>
                      </a:r>
                      <a:r>
                        <a:rPr lang="en-US" sz="1200" baseline="0" dirty="0"/>
                        <a:t> Buildings Complete</a:t>
                      </a:r>
                      <a:endParaRPr lang="en-US" sz="1200" dirty="0"/>
                    </a:p>
                  </a:txBody>
                  <a:tcPr/>
                </a:tc>
                <a:tc>
                  <a:txBody>
                    <a:bodyPr/>
                    <a:lstStyle/>
                    <a:p>
                      <a:pPr algn="r"/>
                      <a:r>
                        <a:rPr lang="en-US" sz="1200" dirty="0"/>
                        <a:t>303</a:t>
                      </a:r>
                    </a:p>
                  </a:txBody>
                  <a:tcPr marR="502920"/>
                </a:tc>
                <a:tc>
                  <a:txBody>
                    <a:bodyPr/>
                    <a:lstStyle/>
                    <a:p>
                      <a:pPr algn="r"/>
                      <a:r>
                        <a:rPr lang="en-US" sz="1200" dirty="0"/>
                        <a:t>15</a:t>
                      </a:r>
                    </a:p>
                  </a:txBody>
                  <a:tcPr marR="502920"/>
                </a:tc>
                <a:tc>
                  <a:txBody>
                    <a:bodyPr/>
                    <a:lstStyle/>
                    <a:p>
                      <a:pPr algn="r"/>
                      <a:r>
                        <a:rPr lang="en-US" sz="1200" dirty="0"/>
                        <a:t>318</a:t>
                      </a:r>
                    </a:p>
                  </a:txBody>
                  <a:tcPr marR="502920"/>
                </a:tc>
                <a:extLst>
                  <a:ext uri="{0D108BD9-81ED-4DB2-BD59-A6C34878D82A}">
                    <a16:rowId xmlns:a16="http://schemas.microsoft.com/office/drawing/2014/main" val="2637787145"/>
                  </a:ext>
                </a:extLst>
              </a:tr>
              <a:tr h="275432">
                <a:tc>
                  <a:txBody>
                    <a:bodyPr/>
                    <a:lstStyle/>
                    <a:p>
                      <a:r>
                        <a:rPr lang="en-US" sz="1200" dirty="0"/>
                        <a:t>Funded, Not Complete</a:t>
                      </a:r>
                    </a:p>
                  </a:txBody>
                  <a:tcPr/>
                </a:tc>
                <a:tc>
                  <a:txBody>
                    <a:bodyPr/>
                    <a:lstStyle/>
                    <a:p>
                      <a:pPr algn="r"/>
                      <a:r>
                        <a:rPr lang="en-US" sz="1200" dirty="0"/>
                        <a:t>53</a:t>
                      </a:r>
                    </a:p>
                  </a:txBody>
                  <a:tcPr marR="502920"/>
                </a:tc>
                <a:tc>
                  <a:txBody>
                    <a:bodyPr/>
                    <a:lstStyle/>
                    <a:p>
                      <a:pPr algn="r"/>
                      <a:r>
                        <a:rPr lang="en-US" sz="1200" dirty="0"/>
                        <a:t>2</a:t>
                      </a:r>
                    </a:p>
                  </a:txBody>
                  <a:tcPr marR="502920"/>
                </a:tc>
                <a:tc>
                  <a:txBody>
                    <a:bodyPr/>
                    <a:lstStyle/>
                    <a:p>
                      <a:pPr algn="r"/>
                      <a:r>
                        <a:rPr lang="en-US" sz="1200" dirty="0"/>
                        <a:t>55</a:t>
                      </a:r>
                    </a:p>
                  </a:txBody>
                  <a:tcPr marR="502920"/>
                </a:tc>
                <a:extLst>
                  <a:ext uri="{0D108BD9-81ED-4DB2-BD59-A6C34878D82A}">
                    <a16:rowId xmlns:a16="http://schemas.microsoft.com/office/drawing/2014/main" val="167427870"/>
                  </a:ext>
                </a:extLst>
              </a:tr>
              <a:tr h="275432">
                <a:tc>
                  <a:txBody>
                    <a:bodyPr/>
                    <a:lstStyle/>
                    <a:p>
                      <a:r>
                        <a:rPr lang="en-US" sz="1200" dirty="0"/>
                        <a:t>Funding Offered</a:t>
                      </a:r>
                    </a:p>
                  </a:txBody>
                  <a:tcPr/>
                </a:tc>
                <a:tc>
                  <a:txBody>
                    <a:bodyPr/>
                    <a:lstStyle/>
                    <a:p>
                      <a:pPr algn="r"/>
                      <a:r>
                        <a:rPr lang="en-US" sz="1200" dirty="0"/>
                        <a:t>160</a:t>
                      </a:r>
                    </a:p>
                  </a:txBody>
                  <a:tcPr marR="502920"/>
                </a:tc>
                <a:tc>
                  <a:txBody>
                    <a:bodyPr/>
                    <a:lstStyle/>
                    <a:p>
                      <a:pPr algn="r"/>
                      <a:r>
                        <a:rPr lang="en-US" sz="1200" dirty="0"/>
                        <a:t>14</a:t>
                      </a:r>
                    </a:p>
                  </a:txBody>
                  <a:tcPr marR="502920"/>
                </a:tc>
                <a:tc>
                  <a:txBody>
                    <a:bodyPr/>
                    <a:lstStyle/>
                    <a:p>
                      <a:pPr algn="r"/>
                      <a:r>
                        <a:rPr lang="en-US" sz="1200" dirty="0"/>
                        <a:t>174</a:t>
                      </a:r>
                    </a:p>
                  </a:txBody>
                  <a:tcPr marR="502920"/>
                </a:tc>
                <a:extLst>
                  <a:ext uri="{0D108BD9-81ED-4DB2-BD59-A6C34878D82A}">
                    <a16:rowId xmlns:a16="http://schemas.microsoft.com/office/drawing/2014/main" val="252641734"/>
                  </a:ext>
                </a:extLst>
              </a:tr>
              <a:tr h="275432">
                <a:tc>
                  <a:txBody>
                    <a:bodyPr/>
                    <a:lstStyle/>
                    <a:p>
                      <a:r>
                        <a:rPr lang="en-US" sz="1200" dirty="0"/>
                        <a:t>Funding Not Yet Offered</a:t>
                      </a:r>
                    </a:p>
                  </a:txBody>
                  <a:tcPr/>
                </a:tc>
                <a:tc>
                  <a:txBody>
                    <a:bodyPr/>
                    <a:lstStyle/>
                    <a:p>
                      <a:pPr algn="r"/>
                      <a:r>
                        <a:rPr lang="en-US" sz="1200" dirty="0"/>
                        <a:t>93</a:t>
                      </a:r>
                    </a:p>
                  </a:txBody>
                  <a:tcPr marR="502920"/>
                </a:tc>
                <a:tc>
                  <a:txBody>
                    <a:bodyPr/>
                    <a:lstStyle/>
                    <a:p>
                      <a:pPr algn="r"/>
                      <a:r>
                        <a:rPr lang="en-US" sz="1200" dirty="0"/>
                        <a:t>18</a:t>
                      </a:r>
                    </a:p>
                  </a:txBody>
                  <a:tcPr marR="502920"/>
                </a:tc>
                <a:tc>
                  <a:txBody>
                    <a:bodyPr/>
                    <a:lstStyle/>
                    <a:p>
                      <a:pPr algn="r"/>
                      <a:r>
                        <a:rPr lang="en-US" sz="1200" dirty="0"/>
                        <a:t>111</a:t>
                      </a:r>
                    </a:p>
                  </a:txBody>
                  <a:tcPr marR="502920"/>
                </a:tc>
                <a:extLst>
                  <a:ext uri="{0D108BD9-81ED-4DB2-BD59-A6C34878D82A}">
                    <a16:rowId xmlns:a16="http://schemas.microsoft.com/office/drawing/2014/main" val="3576118374"/>
                  </a:ext>
                </a:extLst>
              </a:tr>
              <a:tr h="275432">
                <a:tc>
                  <a:txBody>
                    <a:bodyPr/>
                    <a:lstStyle/>
                    <a:p>
                      <a:pPr algn="r"/>
                      <a:r>
                        <a:rPr lang="en-US" sz="1200" b="1" dirty="0"/>
                        <a:t>Total</a:t>
                      </a:r>
                    </a:p>
                  </a:txBody>
                  <a:tcPr/>
                </a:tc>
                <a:tc>
                  <a:txBody>
                    <a:bodyPr/>
                    <a:lstStyle/>
                    <a:p>
                      <a:pPr algn="r"/>
                      <a:r>
                        <a:rPr lang="en-US" sz="1200" b="1" dirty="0"/>
                        <a:t>609</a:t>
                      </a:r>
                    </a:p>
                  </a:txBody>
                  <a:tcPr marR="502920"/>
                </a:tc>
                <a:tc>
                  <a:txBody>
                    <a:bodyPr/>
                    <a:lstStyle/>
                    <a:p>
                      <a:pPr algn="r"/>
                      <a:r>
                        <a:rPr lang="en-US" sz="1200" b="1" dirty="0"/>
                        <a:t>49</a:t>
                      </a:r>
                    </a:p>
                  </a:txBody>
                  <a:tcPr marR="502920"/>
                </a:tc>
                <a:tc>
                  <a:txBody>
                    <a:bodyPr/>
                    <a:lstStyle/>
                    <a:p>
                      <a:pPr algn="r"/>
                      <a:r>
                        <a:rPr lang="en-US" sz="1200" b="1" dirty="0"/>
                        <a:t>658</a:t>
                      </a:r>
                    </a:p>
                  </a:txBody>
                  <a:tcPr marR="502920"/>
                </a:tc>
                <a:extLst>
                  <a:ext uri="{0D108BD9-81ED-4DB2-BD59-A6C34878D82A}">
                    <a16:rowId xmlns:a16="http://schemas.microsoft.com/office/drawing/2014/main" val="52221144"/>
                  </a:ext>
                </a:extLst>
              </a:tr>
            </a:tbl>
          </a:graphicData>
        </a:graphic>
      </p:graphicFrame>
      <p:sp>
        <p:nvSpPr>
          <p:cNvPr id="10" name="Content Placeholder 3"/>
          <p:cNvSpPr>
            <a:spLocks noGrp="1"/>
          </p:cNvSpPr>
          <p:nvPr>
            <p:ph sz="quarter" idx="13"/>
          </p:nvPr>
        </p:nvSpPr>
        <p:spPr>
          <a:xfrm>
            <a:off x="5943600" y="3657600"/>
            <a:ext cx="5638800" cy="2473328"/>
          </a:xfrm>
        </p:spPr>
        <p:txBody>
          <a:bodyPr/>
          <a:lstStyle/>
          <a:p>
            <a:r>
              <a:rPr lang="en-US" sz="1400" dirty="0"/>
              <a:t>Nearly half of school districts and joint vocational school districts (JVSDs) have completed projects that fully addressed their facility needs as assessed by the Ohio Facilities Construction Commission.</a:t>
            </a:r>
          </a:p>
          <a:p>
            <a:r>
              <a:rPr lang="en-US" sz="1400" dirty="0"/>
              <a:t>The remaining half is made up of districts that have been:</a:t>
            </a:r>
          </a:p>
          <a:p>
            <a:pPr lvl="1"/>
            <a:r>
              <a:rPr lang="en-US" sz="1200" dirty="0"/>
              <a:t>Funded and are in the design or construction phase (8%).</a:t>
            </a:r>
          </a:p>
          <a:p>
            <a:pPr lvl="1"/>
            <a:r>
              <a:rPr lang="en-US" sz="1200" dirty="0"/>
              <a:t>Offered funding, but have deferred the offer, allowed it to lapse because they were unable to secure their required local share, or are currently seeking their required local share within the 16-month window allowed by law (27%).</a:t>
            </a:r>
          </a:p>
          <a:p>
            <a:pPr lvl="1"/>
            <a:r>
              <a:rPr lang="en-US" sz="1200" dirty="0"/>
              <a:t>Not yet offered funding due to their relatively high three-year average adjusted valuation per pupil and corresponding low ranking on the project eligibility ranking list (17%).</a:t>
            </a:r>
          </a:p>
        </p:txBody>
      </p:sp>
      <p:sp>
        <p:nvSpPr>
          <p:cNvPr id="6" name="TextBox 5"/>
          <p:cNvSpPr txBox="1"/>
          <p:nvPr/>
        </p:nvSpPr>
        <p:spPr>
          <a:xfrm>
            <a:off x="1223010" y="5791200"/>
            <a:ext cx="3048000" cy="261610"/>
          </a:xfrm>
          <a:prstGeom prst="rect">
            <a:avLst/>
          </a:prstGeom>
          <a:noFill/>
        </p:spPr>
        <p:txBody>
          <a:bodyPr wrap="square" rtlCol="0">
            <a:spAutoFit/>
          </a:bodyPr>
          <a:lstStyle/>
          <a:p>
            <a:r>
              <a:rPr lang="en-US" sz="1100" dirty="0">
                <a:latin typeface="+mn-lt"/>
              </a:rPr>
              <a:t>Source: Ohio Facilities Construction Commission</a:t>
            </a:r>
          </a:p>
        </p:txBody>
      </p:sp>
      <p:graphicFrame>
        <p:nvGraphicFramePr>
          <p:cNvPr id="11" name="Content Placeholder 6"/>
          <p:cNvGraphicFramePr>
            <a:graphicFrameLocks noGrp="1"/>
          </p:cNvGraphicFramePr>
          <p:nvPr>
            <p:ph sz="half" idx="1"/>
            <p:extLst>
              <p:ext uri="{D42A27DB-BD31-4B8C-83A1-F6EECF244321}">
                <p14:modId xmlns:p14="http://schemas.microsoft.com/office/powerpoint/2010/main" val="1089758800"/>
              </p:ext>
            </p:extLst>
          </p:nvPr>
        </p:nvGraphicFramePr>
        <p:xfrm>
          <a:off x="482600" y="1094114"/>
          <a:ext cx="5461000" cy="49879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1446817"/>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475</TotalTime>
  <Words>215</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Full-facility fixes have been completed in 48% of Ohio school districts and JVSDs through FY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Jason Glover</dc:creator>
  <cp:lastModifiedBy>Zach Gleim</cp:lastModifiedBy>
  <cp:revision>22</cp:revision>
  <cp:lastPrinted>2022-05-16T19:03:05Z</cp:lastPrinted>
  <dcterms:created xsi:type="dcterms:W3CDTF">2022-09-09T14:24:00Z</dcterms:created>
  <dcterms:modified xsi:type="dcterms:W3CDTF">2024-08-09T15:15:30Z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