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DAF686-FC99-F2A9-DD80-E76AB30F377B}" name="Brian Hoffmeister" initials="BH" userId="S::Brian.Hoffmeister@lsc.ohio.gov::cb38f3ec-d2db-4c81-abc0-b30d05954a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2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4660"/>
  </p:normalViewPr>
  <p:slideViewPr>
    <p:cSldViewPr snapToGrid="0">
      <p:cViewPr>
        <p:scale>
          <a:sx n="125" d="100"/>
          <a:sy n="125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tx1"/>
                </a:solidFill>
              </a:rPr>
              <a:t>District Report Cards by Component, FY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 Star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B1-4CDC-8D0C-BF1779916DB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B1-4CDC-8D0C-BF1779916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Graduation</c:v>
                </c:pt>
                <c:pt idx="1">
                  <c:v>Gap Closing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3.9603960396039604E-2</c:v>
                </c:pt>
                <c:pt idx="1">
                  <c:v>4.9423393739703456E-3</c:v>
                </c:pt>
                <c:pt idx="2">
                  <c:v>1.4827018121911038E-2</c:v>
                </c:pt>
                <c:pt idx="3">
                  <c:v>4.1322314049586778E-2</c:v>
                </c:pt>
                <c:pt idx="4">
                  <c:v>0.11221122112211221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Stars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Graduation</c:v>
                </c:pt>
                <c:pt idx="1">
                  <c:v>Gap Closing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8.4158415841584164E-2</c:v>
                </c:pt>
                <c:pt idx="1">
                  <c:v>0.12685337726523888</c:v>
                </c:pt>
                <c:pt idx="2">
                  <c:v>0.13344316309719934</c:v>
                </c:pt>
                <c:pt idx="3">
                  <c:v>0.16033057851239668</c:v>
                </c:pt>
                <c:pt idx="4">
                  <c:v>0.3085808580858086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Stars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Graduation</c:v>
                </c:pt>
                <c:pt idx="1">
                  <c:v>Gap Closing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0.17326732673267325</c:v>
                </c:pt>
                <c:pt idx="1">
                  <c:v>0.25205930807248766</c:v>
                </c:pt>
                <c:pt idx="2">
                  <c:v>0.34761120263591433</c:v>
                </c:pt>
                <c:pt idx="3">
                  <c:v>0.42644628099173554</c:v>
                </c:pt>
                <c:pt idx="4">
                  <c:v>0.25082508250825081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Stars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3D601EA-BDA2-43CC-A940-717EA6370148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B1A-4BE2-BCEA-AB019011F8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6398361-B0EC-4FCC-903A-2FD79C0759CB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B1A-4BE2-BCEA-AB019011F8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D51DD22-7DA7-4651-B1E6-E14997FEF461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B1A-4BE2-BCEA-AB019011F8D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FDEAB48-1D84-4180-9D9C-61C49BF886B5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1A-4BE2-BCEA-AB019011F8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2CE91CE-B742-4361-83C9-981F24111888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B1A-4BE2-BCEA-AB019011F8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Graduation</c:v>
                </c:pt>
                <c:pt idx="1">
                  <c:v>Gap Closing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0.28712871287128711</c:v>
                </c:pt>
                <c:pt idx="1">
                  <c:v>0.32619439868204281</c:v>
                </c:pt>
                <c:pt idx="2">
                  <c:v>0.35749588138385502</c:v>
                </c:pt>
                <c:pt idx="3">
                  <c:v>0.28099173553719009</c:v>
                </c:pt>
                <c:pt idx="4">
                  <c:v>0.21947194719471946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1A-4BE2-BCEA-AB019011F8D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 Stars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6CD37F8-B5C7-46A3-B2B2-0CCEFC505C91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B1A-4BE2-BCEA-AB019011F8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0E35046-BB08-480F-910D-FB177AA758C1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B1A-4BE2-BCEA-AB019011F8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BB527C1-18D4-42A7-AC33-C1108C455076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B1A-4BE2-BCEA-AB019011F8D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AB01CE2-8740-4B62-9A91-FFDA72882EF3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B1A-4BE2-BCEA-AB019011F8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07CE3FF-7C36-458D-AD82-E2D51C853413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B1A-4BE2-BCEA-AB019011F8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Graduation</c:v>
                </c:pt>
                <c:pt idx="1">
                  <c:v>Gap Closing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Sheet1!$F$2:$F$6</c:f>
              <c:numCache>
                <c:formatCode>0%</c:formatCode>
                <c:ptCount val="5"/>
                <c:pt idx="0">
                  <c:v>0.41584158415841582</c:v>
                </c:pt>
                <c:pt idx="1">
                  <c:v>0.28995057660626028</c:v>
                </c:pt>
                <c:pt idx="2">
                  <c:v>0.14662273476112025</c:v>
                </c:pt>
                <c:pt idx="3">
                  <c:v>9.0909090909090912E-2</c:v>
                </c:pt>
                <c:pt idx="4">
                  <c:v>0.10891089108910891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1A-4BE2-BCEA-AB019011F8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57147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01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898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435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504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833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56779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districts fare best on graduation and worst on progress components of FY 2024 report cards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125668"/>
              </p:ext>
            </p:extLst>
          </p:nvPr>
        </p:nvGraphicFramePr>
        <p:xfrm>
          <a:off x="854803" y="1420813"/>
          <a:ext cx="6267450" cy="3730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273256" y="1637446"/>
            <a:ext cx="4518870" cy="4360682"/>
          </a:xfrm>
        </p:spPr>
        <p:txBody>
          <a:bodyPr/>
          <a:lstStyle/>
          <a:p>
            <a:r>
              <a:rPr lang="en-US" sz="1200" dirty="0"/>
              <a:t>Five categories contribute to a school district’s overall report card rating. A score of three stars or more indicates a district meets or exceeds state standards.</a:t>
            </a:r>
          </a:p>
          <a:p>
            <a:r>
              <a:rPr lang="en-US" sz="1200" dirty="0"/>
              <a:t>The share of districts receiving at least three stars on each category in the 2023-2024 school year (FY 2024) were:</a:t>
            </a:r>
          </a:p>
          <a:p>
            <a:pPr lvl="1"/>
            <a:r>
              <a:rPr lang="en-US" sz="1100" dirty="0"/>
              <a:t>Graduation: 88% (70% scored four or five stars)</a:t>
            </a:r>
          </a:p>
          <a:p>
            <a:pPr lvl="2"/>
            <a:r>
              <a:rPr lang="en-US" sz="1000" dirty="0"/>
              <a:t>Measures high school graduation rates</a:t>
            </a:r>
          </a:p>
          <a:p>
            <a:pPr lvl="1"/>
            <a:r>
              <a:rPr lang="en-US" sz="1100" dirty="0"/>
              <a:t>Gap closing: 87% (62% scored four or five stars)</a:t>
            </a:r>
          </a:p>
          <a:p>
            <a:pPr lvl="2"/>
            <a:r>
              <a:rPr lang="en-US" sz="1000" dirty="0"/>
              <a:t>Measures the closing of achievement gaps between various student subgroups</a:t>
            </a:r>
          </a:p>
          <a:p>
            <a:pPr lvl="1"/>
            <a:r>
              <a:rPr lang="en-US" sz="1100" dirty="0"/>
              <a:t>Achievement: 85% (50% scored four or five stars)</a:t>
            </a:r>
          </a:p>
          <a:p>
            <a:pPr lvl="2"/>
            <a:r>
              <a:rPr lang="en-US" sz="1000" dirty="0"/>
              <a:t>Measures performance on Ohio’s state tests in math, English language arts, science, and social studies</a:t>
            </a:r>
          </a:p>
          <a:p>
            <a:pPr lvl="1"/>
            <a:r>
              <a:rPr lang="en-US" sz="1100" dirty="0"/>
              <a:t>Early literacy: 80% (37% scored four or five stars)</a:t>
            </a:r>
          </a:p>
          <a:p>
            <a:pPr lvl="2"/>
            <a:r>
              <a:rPr lang="en-US" sz="1000" dirty="0"/>
              <a:t>Measures third grade reading proficiency, promotion to fourth grade, and improvement of struggling readers in grades K-3</a:t>
            </a:r>
          </a:p>
          <a:p>
            <a:pPr lvl="1"/>
            <a:r>
              <a:rPr lang="en-US" sz="1100" dirty="0"/>
              <a:t>Progress: 58% (33% scored four or five stars)</a:t>
            </a:r>
          </a:p>
          <a:p>
            <a:pPr lvl="2"/>
            <a:r>
              <a:rPr lang="en-US" sz="1000" dirty="0"/>
              <a:t>Measures the academic growth of students from year to year</a:t>
            </a:r>
          </a:p>
          <a:p>
            <a:r>
              <a:rPr lang="en-US" sz="1200" dirty="0"/>
              <a:t>Of 607 traditional school districts receiving an overall rating, 543 (89%) met or exceeded state standards.</a:t>
            </a:r>
          </a:p>
          <a:p>
            <a:pPr lvl="1"/>
            <a:r>
              <a:rPr lang="en-US" sz="1100" dirty="0"/>
              <a:t>68 districts (11%) received five stars</a:t>
            </a:r>
          </a:p>
          <a:p>
            <a:pPr lvl="1"/>
            <a:r>
              <a:rPr lang="en-US" sz="1100" dirty="0"/>
              <a:t>One district received 1.5 stars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937D6-7261-DFA3-1752-30FA65076799}"/>
              </a:ext>
            </a:extLst>
          </p:cNvPr>
          <p:cNvSpPr txBox="1"/>
          <p:nvPr/>
        </p:nvSpPr>
        <p:spPr>
          <a:xfrm>
            <a:off x="963860" y="5066132"/>
            <a:ext cx="338137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u="sng" dirty="0"/>
              <a:t>Rating Description</a:t>
            </a:r>
          </a:p>
          <a:p>
            <a:r>
              <a:rPr lang="en-US" sz="1050" dirty="0"/>
              <a:t>5 stars: Significantly exceeds state standards</a:t>
            </a:r>
            <a:br>
              <a:rPr lang="en-US" sz="1050" dirty="0"/>
            </a:br>
            <a:r>
              <a:rPr lang="en-US" sz="1050" dirty="0"/>
              <a:t>4 stars: Exceeds state standards</a:t>
            </a:r>
            <a:br>
              <a:rPr lang="en-US" sz="1050" dirty="0"/>
            </a:br>
            <a:r>
              <a:rPr lang="en-US" sz="1050" dirty="0"/>
              <a:t>3 stars: Meets state standards</a:t>
            </a:r>
            <a:br>
              <a:rPr lang="en-US" sz="1050" dirty="0"/>
            </a:br>
            <a:r>
              <a:rPr lang="en-US" sz="1050" dirty="0"/>
              <a:t>2 stars: Needs support to meet state standards</a:t>
            </a:r>
            <a:br>
              <a:rPr lang="en-US" sz="1050" dirty="0"/>
            </a:br>
            <a:r>
              <a:rPr lang="en-US" sz="1050" dirty="0"/>
              <a:t>1 star: Needs significant support to meet state standards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EED6F-3628-49FD-62C7-C8D8984318D9}"/>
              </a:ext>
            </a:extLst>
          </p:cNvPr>
          <p:cNvSpPr txBox="1"/>
          <p:nvPr/>
        </p:nvSpPr>
        <p:spPr>
          <a:xfrm>
            <a:off x="4228051" y="5076241"/>
            <a:ext cx="30032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Source: Department of Education and Workforce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</p:sld>
</file>

<file path=ppt/theme/theme1.xml><?xml version="1.0" encoding="utf-8"?>
<a:theme xmlns:a="http://schemas.openxmlformats.org/drawingml/2006/main" name="1_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298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1_Layers</vt:lpstr>
      <vt:lpstr>School districts fare best on graduation and worst on progress components of FY 2024 report cards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Foundation Aid Helps Equalize Property Tax Revenues</dc:title>
  <dc:creator>James Clark-Stewart</dc:creator>
  <cp:lastModifiedBy>Zach Gleim</cp:lastModifiedBy>
  <cp:revision>126</cp:revision>
  <cp:lastPrinted>2022-09-16T13:01:52Z</cp:lastPrinted>
  <dcterms:created xsi:type="dcterms:W3CDTF">2022-06-30T20:35:45Z</dcterms:created>
  <dcterms:modified xsi:type="dcterms:W3CDTF">2024-09-27T19:15:19Z</dcterms:modified>
</cp:coreProperties>
</file>